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4" r:id="rId9"/>
    <p:sldId id="265" r:id="rId10"/>
    <p:sldId id="268" r:id="rId11"/>
    <p:sldId id="269" r:id="rId12"/>
    <p:sldId id="270" r:id="rId13"/>
    <p:sldId id="271" r:id="rId14"/>
    <p:sldId id="272" r:id="rId15"/>
    <p:sldId id="273" r:id="rId16"/>
    <p:sldId id="274" r:id="rId17"/>
    <p:sldId id="283" r:id="rId18"/>
    <p:sldId id="275" r:id="rId19"/>
    <p:sldId id="276" r:id="rId20"/>
    <p:sldId id="277" r:id="rId21"/>
    <p:sldId id="278" r:id="rId22"/>
    <p:sldId id="279" r:id="rId23"/>
    <p:sldId id="280" r:id="rId24"/>
    <p:sldId id="282" r:id="rId25"/>
    <p:sldId id="284" r:id="rId26"/>
  </p:sldIdLst>
  <p:sldSz cx="6858000" cy="9144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1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2A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670" y="-2141"/>
      </p:cViewPr>
      <p:guideLst>
        <p:guide orient="horz" pos="2880"/>
        <p:guide pos="211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ED4B04-C430-44FA-B8DE-FF79263D5B6E}" type="datetimeFigureOut">
              <a:rPr lang="zh-CN" altLang="en-US" smtClean="0"/>
              <a:t>2021/11/4</a:t>
            </a:fld>
            <a:endParaRPr lang="zh-CN" altLang="en-US"/>
          </a:p>
        </p:txBody>
      </p:sp>
      <p:sp>
        <p:nvSpPr>
          <p:cNvPr id="4" name="幻灯片图像占位符 3"/>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B218BA-8EAE-4C7B-A1D5-F95226216D4B}"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514350" y="2840568"/>
            <a:ext cx="5829300" cy="1960033"/>
          </a:xfrm>
        </p:spPr>
        <p:txBody>
          <a:bodyPr/>
          <a:lstStyle/>
          <a:p>
            <a:r>
              <a:rPr lang="zh-CN" altLang="en-US"/>
              <a:t>单击此处编辑母版标题样式</a:t>
            </a:r>
          </a:p>
        </p:txBody>
      </p:sp>
      <p:sp>
        <p:nvSpPr>
          <p:cNvPr id="3" name="副标题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7651E3B-690C-43B2-900A-567609FE6C92}" type="datetime1">
              <a:rPr lang="zh-CN" altLang="en-US" smtClean="0"/>
              <a:t>2021/11/4</a:t>
            </a:fld>
            <a:endParaRPr lang="zh-CN" altLang="en-US"/>
          </a:p>
        </p:txBody>
      </p:sp>
      <p:sp>
        <p:nvSpPr>
          <p:cNvPr id="5" name="页脚占位符 4"/>
          <p:cNvSpPr>
            <a:spLocks noGrp="1"/>
          </p:cNvSpPr>
          <p:nvPr>
            <p:ph type="ftr" sz="quarter" idx="11"/>
          </p:nvPr>
        </p:nvSpPr>
        <p:spPr/>
        <p:txBody>
          <a:bodyPr/>
          <a:lstStyle/>
          <a:p>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FDDA46B-342E-4E72-9C7A-AB706888D51E}" type="datetime1">
              <a:rPr lang="zh-CN" altLang="en-US" smtClean="0"/>
              <a:t>2021/11/4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EA6826-B3B4-44F8-8A98-45D0829AD93F}"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3729037" y="488951"/>
            <a:ext cx="1157288" cy="1040130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257175" y="488951"/>
            <a:ext cx="3357563" cy="1040130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8F685B9-5B96-48CB-A00C-AA967FD16B9A}" type="datetime1">
              <a:rPr lang="zh-CN" altLang="en-US" smtClean="0"/>
              <a:t>2021/11/4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EA6826-B3B4-44F8-8A98-45D0829AD93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CED3042-A651-4CE7-BD98-6F294D8FA604}" type="datetime1">
              <a:rPr lang="zh-CN" altLang="en-US" smtClean="0"/>
              <a:t>2021/11/4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EA6826-B3B4-44F8-8A98-45D0829AD93F}"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41735" y="5875867"/>
            <a:ext cx="5829300" cy="181610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297CF35C-69AB-44A4-85D2-2925AC78401F}" type="datetime1">
              <a:rPr lang="zh-CN" altLang="en-US" smtClean="0"/>
              <a:t>2021/11/4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6EA6826-B3B4-44F8-8A98-45D0829AD93F}"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203B837-EC5E-4AED-8F2C-D2B17C2D3397}" type="datetime1">
              <a:rPr lang="zh-CN" altLang="en-US" smtClean="0"/>
              <a:t>2021/11/4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EA6826-B3B4-44F8-8A98-45D0829AD93F}"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342900" y="366184"/>
            <a:ext cx="6172200" cy="1524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7813929-CB4F-494E-8603-92D9BE4AC54B}" type="datetime1">
              <a:rPr lang="zh-CN" altLang="en-US" smtClean="0"/>
              <a:t>2021/11/4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6EA6826-B3B4-44F8-8A98-45D0829AD93F}"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AE73357-BF1A-4DDE-9549-509CF0C3C8DE}" type="datetime1">
              <a:rPr lang="zh-CN" altLang="en-US" smtClean="0"/>
              <a:t>2021/11/4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6EA6826-B3B4-44F8-8A98-45D0829AD93F}"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AEF49FC-D622-49E2-AAF0-BF5895140434}" type="datetime1">
              <a:rPr lang="zh-CN" altLang="en-US" smtClean="0"/>
              <a:t>2021/11/4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6EA6826-B3B4-44F8-8A98-45D0829AD93F}"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342900" y="364067"/>
            <a:ext cx="2256235" cy="154940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0058154-EF38-41E5-A500-EEA3422FBEF9}" type="datetime1">
              <a:rPr lang="zh-CN" altLang="en-US" smtClean="0"/>
              <a:t>2021/11/4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EA6826-B3B4-44F8-8A98-45D0829AD93F}"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344216" y="6400800"/>
            <a:ext cx="4114800" cy="755651"/>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5F81572-C909-4010-8176-1E20F13905FA}" type="datetime1">
              <a:rPr lang="zh-CN" altLang="en-US" smtClean="0"/>
              <a:t>2021/11/4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6EA6826-B3B4-44F8-8A98-45D0829AD93F}"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F8A06EC3-D6EA-4693-88B9-BC050902CC0B}" type="datetime1">
              <a:rPr lang="zh-CN" altLang="en-US" smtClean="0"/>
              <a:t>2021/11/4</a:t>
            </a:fld>
            <a:endParaRPr lang="zh-CN" altLang="en-US"/>
          </a:p>
        </p:txBody>
      </p:sp>
      <p:sp>
        <p:nvSpPr>
          <p:cNvPr id="5" name="页脚占位符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6EA6826-B3B4-44F8-8A98-45D0829AD93F}" type="slidenum">
              <a:rPr lang="zh-CN" altLang="en-US" smtClean="0"/>
              <a:t>‹#›</a:t>
            </a:fld>
            <a:endParaRPr lang="zh-CN" altLang="en-US"/>
          </a:p>
        </p:txBody>
      </p:sp>
      <p:pic>
        <p:nvPicPr>
          <p:cNvPr id="1073743054" name="图片 1073743053" descr="南部机械logo-01"/>
          <p:cNvPicPr>
            <a:picLocks noChangeAspect="1"/>
          </p:cNvPicPr>
          <p:nvPr userDrawn="1"/>
        </p:nvPicPr>
        <p:blipFill>
          <a:blip r:embed="rId13"/>
          <a:stretch>
            <a:fillRect/>
          </a:stretch>
        </p:blipFill>
        <p:spPr>
          <a:xfrm>
            <a:off x="-47942" y="111760"/>
            <a:ext cx="1024255" cy="665480"/>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5610" y="1565275"/>
            <a:ext cx="5690235" cy="1076325"/>
          </a:xfrm>
          <a:prstGeom prst="rect">
            <a:avLst/>
          </a:prstGeom>
          <a:noFill/>
        </p:spPr>
        <p:txBody>
          <a:bodyPr wrap="square" rtlCol="0">
            <a:spAutoFit/>
          </a:bodyPr>
          <a:lstStyle/>
          <a:p>
            <a:pPr algn="ctr"/>
            <a:r>
              <a:rPr lang="zh-CN" altLang="en-US" sz="3200" b="1" dirty="0">
                <a:latin typeface="Arial" panose="020B0604020202020204" pitchFamily="34" charset="0"/>
                <a:cs typeface="Arial" panose="020B0604020202020204" pitchFamily="34" charset="0"/>
              </a:rPr>
              <a:t>Stacked </a:t>
            </a:r>
            <a:r>
              <a:rPr lang="en-US" altLang="zh-CN" sz="3200" b="1" dirty="0">
                <a:latin typeface="Arial" panose="020B0604020202020204" pitchFamily="34" charset="0"/>
                <a:cs typeface="Arial" panose="020B0604020202020204" pitchFamily="34" charset="0"/>
              </a:rPr>
              <a:t>T</a:t>
            </a:r>
            <a:r>
              <a:rPr lang="zh-CN" altLang="en-US" sz="3200" b="1" dirty="0">
                <a:latin typeface="Arial" panose="020B0604020202020204" pitchFamily="34" charset="0"/>
                <a:cs typeface="Arial" panose="020B0604020202020204" pitchFamily="34" charset="0"/>
              </a:rPr>
              <a:t>ube </a:t>
            </a:r>
            <a:r>
              <a:rPr lang="en-US" altLang="zh-CN" sz="3200" b="1" dirty="0">
                <a:latin typeface="Arial" panose="020B0604020202020204" pitchFamily="34" charset="0"/>
                <a:cs typeface="Arial" panose="020B0604020202020204" pitchFamily="34" charset="0"/>
              </a:rPr>
              <a:t>F</a:t>
            </a:r>
            <a:r>
              <a:rPr lang="zh-CN" altLang="en-US" sz="3200" b="1" dirty="0">
                <a:latin typeface="Arial" panose="020B0604020202020204" pitchFamily="34" charset="0"/>
                <a:cs typeface="Arial" panose="020B0604020202020204" pitchFamily="34" charset="0"/>
              </a:rPr>
              <a:t>eeder </a:t>
            </a:r>
            <a:r>
              <a:rPr lang="en-US" altLang="zh-CN" sz="3200" b="1" dirty="0">
                <a:latin typeface="Arial" panose="020B0604020202020204" pitchFamily="34" charset="0"/>
                <a:cs typeface="Arial" panose="020B0604020202020204" pitchFamily="34" charset="0"/>
              </a:rPr>
              <a:t>O</a:t>
            </a:r>
            <a:r>
              <a:rPr lang="zh-CN" altLang="en-US" sz="3200" b="1" dirty="0">
                <a:latin typeface="Arial" panose="020B0604020202020204" pitchFamily="34" charset="0"/>
                <a:cs typeface="Arial" panose="020B0604020202020204" pitchFamily="34" charset="0"/>
              </a:rPr>
              <a:t>peration </a:t>
            </a:r>
            <a:r>
              <a:rPr lang="en-US" altLang="zh-CN" sz="3200" b="1" dirty="0">
                <a:latin typeface="Arial" panose="020B0604020202020204" pitchFamily="34" charset="0"/>
                <a:cs typeface="Arial" panose="020B0604020202020204" pitchFamily="34" charset="0"/>
              </a:rPr>
              <a:t>I</a:t>
            </a:r>
            <a:r>
              <a:rPr lang="zh-CN" altLang="en-US" sz="3200" b="1" dirty="0">
                <a:latin typeface="Arial" panose="020B0604020202020204" pitchFamily="34" charset="0"/>
                <a:cs typeface="Arial" panose="020B0604020202020204" pitchFamily="34" charset="0"/>
              </a:rPr>
              <a:t>nstruction</a:t>
            </a:r>
          </a:p>
        </p:txBody>
      </p:sp>
      <p:sp>
        <p:nvSpPr>
          <p:cNvPr id="5" name="TextBox 4"/>
          <p:cNvSpPr txBox="1"/>
          <p:nvPr/>
        </p:nvSpPr>
        <p:spPr>
          <a:xfrm>
            <a:off x="1993900" y="8195310"/>
            <a:ext cx="2870200" cy="368300"/>
          </a:xfrm>
          <a:prstGeom prst="rect">
            <a:avLst/>
          </a:prstGeom>
          <a:noFill/>
        </p:spPr>
        <p:txBody>
          <a:bodyPr wrap="square" rtlCol="0">
            <a:spAutoFit/>
          </a:bodyPr>
          <a:lstStyle/>
          <a:p>
            <a:r>
              <a:rPr lang="zh-CN" altLang="en-US" dirty="0"/>
              <a:t>Build No：</a:t>
            </a:r>
            <a:r>
              <a:rPr lang="en-US" altLang="zh-CN" dirty="0"/>
              <a:t>20180901A03</a:t>
            </a:r>
            <a:endParaRPr lang="zh-CN" altLang="en-US" dirty="0"/>
          </a:p>
        </p:txBody>
      </p:sp>
      <p:pic>
        <p:nvPicPr>
          <p:cNvPr id="1027" name="Picture 3"/>
          <p:cNvPicPr>
            <a:picLocks noChangeAspect="1" noChangeArrowheads="1"/>
          </p:cNvPicPr>
          <p:nvPr/>
        </p:nvPicPr>
        <p:blipFill>
          <a:blip r:embed="rId2" cstate="print">
            <a:lum contrast="30000"/>
          </a:blip>
          <a:srcRect/>
          <a:stretch>
            <a:fillRect/>
          </a:stretch>
        </p:blipFill>
        <p:spPr bwMode="auto">
          <a:xfrm>
            <a:off x="746031" y="3157508"/>
            <a:ext cx="4896544" cy="4570108"/>
          </a:xfrm>
          <a:prstGeom prst="rect">
            <a:avLst/>
          </a:prstGeom>
          <a:noFill/>
          <a:ln w="9525">
            <a:noFill/>
            <a:miter lim="800000"/>
            <a:headEnd/>
            <a:tailEnd/>
          </a:ln>
        </p:spPr>
      </p:pic>
      <p:sp>
        <p:nvSpPr>
          <p:cNvPr id="7" name="灯片编号占位符 6"/>
          <p:cNvSpPr>
            <a:spLocks noGrp="1"/>
          </p:cNvSpPr>
          <p:nvPr>
            <p:ph type="sldNum" sz="quarter" idx="12"/>
          </p:nvPr>
        </p:nvSpPr>
        <p:spPr>
          <a:xfrm>
            <a:off x="4514850" y="8705639"/>
            <a:ext cx="1600200" cy="486833"/>
          </a:xfrm>
        </p:spPr>
        <p:txBody>
          <a:bodyPr/>
          <a:lstStyle/>
          <a:p>
            <a:fld id="{F6EA6826-B3B4-44F8-8A98-45D0829AD93F}" type="slidenum">
              <a:rPr lang="zh-CN" altLang="en-US" smtClean="0"/>
              <a:t>1</a:t>
            </a:fld>
            <a:endParaRPr lang="zh-CN" altLang="en-US" dirty="0"/>
          </a:p>
        </p:txBody>
      </p:sp>
      <p:sp>
        <p:nvSpPr>
          <p:cNvPr id="1073743053" name="文本框 1073743052"/>
          <p:cNvSpPr txBox="1"/>
          <p:nvPr/>
        </p:nvSpPr>
        <p:spPr>
          <a:xfrm>
            <a:off x="745808" y="170498"/>
            <a:ext cx="5809615" cy="606425"/>
          </a:xfrm>
          <a:prstGeom prst="rect">
            <a:avLst/>
          </a:prstGeom>
          <a:noFill/>
          <a:ln w="9525">
            <a:noFill/>
          </a:ln>
        </p:spPr>
        <p:txBody>
          <a:bodyPr wrap="square"/>
          <a:lstStyle/>
          <a:p>
            <a:pPr algn="ctr"/>
            <a:r>
              <a:rPr lang="zh-CN" altLang="en-US" sz="1600" b="1">
                <a:solidFill>
                  <a:srgbClr val="1A2AA6"/>
                </a:solidFill>
                <a:latin typeface="Arial" panose="020B0604020202020204" pitchFamily="34" charset="0"/>
                <a:cs typeface="Arial" panose="020B0604020202020204" pitchFamily="34" charset="0"/>
              </a:rPr>
              <a:t>Shenzhen Southern Machinery Sales and Service Co.,Ltd</a:t>
            </a:r>
          </a:p>
        </p:txBody>
      </p:sp>
      <p:sp>
        <p:nvSpPr>
          <p:cNvPr id="1073743052" name="文本框 1073743051"/>
          <p:cNvSpPr txBox="1"/>
          <p:nvPr/>
        </p:nvSpPr>
        <p:spPr>
          <a:xfrm>
            <a:off x="313055" y="485140"/>
            <a:ext cx="6676390" cy="462280"/>
          </a:xfrm>
          <a:prstGeom prst="rect">
            <a:avLst/>
          </a:prstGeom>
          <a:noFill/>
          <a:ln w="9525">
            <a:noFill/>
          </a:ln>
        </p:spPr>
        <p:txBody>
          <a:bodyPr vert="horz" wrap="square" anchor="t"/>
          <a:lstStyle/>
          <a:p>
            <a:pPr indent="0" algn="ctr" fontAlgn="base">
              <a:lnSpc>
                <a:spcPts val="1200"/>
              </a:lnSpc>
            </a:pPr>
            <a:r>
              <a:rPr lang="zh-CN" altLang="en-US" sz="1000">
                <a:latin typeface="Arial" panose="020B0604020202020204" pitchFamily="34" charset="0"/>
                <a:cs typeface="Arial" panose="020B0604020202020204" pitchFamily="34" charset="0"/>
              </a:rPr>
              <a:t>Add :Rm 1806,Block 3, Jinyun COFCO, Qianjin 2 Road,Xixiang,Baoan District, Shenzhen City, China</a:t>
            </a:r>
          </a:p>
          <a:p>
            <a:pPr indent="0" algn="ctr" fontAlgn="base">
              <a:lnSpc>
                <a:spcPts val="1200"/>
              </a:lnSpc>
            </a:pPr>
            <a:r>
              <a:rPr lang="zh-CN" altLang="en-US" sz="1000">
                <a:latin typeface="Arial" panose="020B0604020202020204" pitchFamily="34" charset="0"/>
                <a:cs typeface="Arial" panose="020B0604020202020204" pitchFamily="34" charset="0"/>
              </a:rPr>
              <a:t>TEL: 0755-83203237;   FAX:0755-23240492  website:www.smthelp.com</a:t>
            </a:r>
          </a:p>
        </p:txBody>
      </p:sp>
      <p:cxnSp>
        <p:nvCxnSpPr>
          <p:cNvPr id="3" name="直接连接符 2"/>
          <p:cNvCxnSpPr/>
          <p:nvPr/>
        </p:nvCxnSpPr>
        <p:spPr>
          <a:xfrm>
            <a:off x="11430" y="919480"/>
            <a:ext cx="689483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198755" y="704850"/>
            <a:ext cx="6029960" cy="4331970"/>
          </a:xfrm>
          <a:prstGeom prst="rect">
            <a:avLst/>
          </a:prstGeom>
          <a:noFill/>
          <a:ln w="9525">
            <a:noFill/>
            <a:miter lim="800000"/>
            <a:headEnd/>
            <a:tailEnd/>
          </a:ln>
        </p:spPr>
      </p:pic>
      <p:sp>
        <p:nvSpPr>
          <p:cNvPr id="8" name="灯片编号占位符 7"/>
          <p:cNvSpPr>
            <a:spLocks noGrp="1"/>
          </p:cNvSpPr>
          <p:nvPr>
            <p:ph type="sldNum" sz="quarter" idx="12"/>
          </p:nvPr>
        </p:nvSpPr>
        <p:spPr/>
        <p:txBody>
          <a:bodyPr/>
          <a:lstStyle/>
          <a:p>
            <a:fld id="{F6EA6826-B3B4-44F8-8A98-45D0829AD93F}" type="slidenum">
              <a:rPr lang="zh-CN" altLang="en-US" smtClean="0"/>
              <a:t>10</a:t>
            </a:fld>
            <a:endParaRPr lang="zh-CN" altLang="en-US"/>
          </a:p>
        </p:txBody>
      </p:sp>
      <p:graphicFrame>
        <p:nvGraphicFramePr>
          <p:cNvPr id="2" name="表格 1"/>
          <p:cNvGraphicFramePr/>
          <p:nvPr/>
        </p:nvGraphicFramePr>
        <p:xfrm>
          <a:off x="457200" y="5261610"/>
          <a:ext cx="5715000" cy="3535680"/>
        </p:xfrm>
        <a:graphic>
          <a:graphicData uri="http://schemas.openxmlformats.org/drawingml/2006/table">
            <a:tbl>
              <a:tblPr firstRow="1" bandRow="1">
                <a:tableStyleId>{5C22544A-7EE6-4342-B048-85BDC9FD1C3A}</a:tableStyleId>
              </a:tblPr>
              <a:tblGrid>
                <a:gridCol w="619125">
                  <a:extLst>
                    <a:ext uri="{9D8B030D-6E8A-4147-A177-3AD203B41FA5}">
                      <a16:colId xmlns:a16="http://schemas.microsoft.com/office/drawing/2014/main" val="20000"/>
                    </a:ext>
                  </a:extLst>
                </a:gridCol>
                <a:gridCol w="714375">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190500">
                <a:tc>
                  <a:txBody>
                    <a:bodyPr/>
                    <a:lstStyle/>
                    <a:p>
                      <a:pPr indent="0" algn="ctr">
                        <a:buNone/>
                      </a:pPr>
                      <a:r>
                        <a:rPr lang="en-US" sz="1100" b="1">
                          <a:solidFill>
                            <a:srgbClr val="000000"/>
                          </a:solidFill>
                          <a:latin typeface="Arial" panose="020B0604020202020204" pitchFamily="34" charset="0"/>
                        </a:rPr>
                        <a:t>Item No.</a:t>
                      </a:r>
                      <a:endParaRPr lang="en-US" altLang="en-US" sz="1100" b="1">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rgbClr val="000000"/>
                          </a:solidFill>
                          <a:latin typeface="Arial" panose="020B0604020202020204" pitchFamily="34" charset="0"/>
                        </a:rPr>
                        <a:t>Part No.</a:t>
                      </a:r>
                      <a:endParaRPr lang="en-US" altLang="en-US" sz="1100" b="1">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rgbClr val="000000"/>
                          </a:solidFill>
                          <a:latin typeface="Arial" panose="020B0604020202020204" pitchFamily="34" charset="0"/>
                        </a:rPr>
                        <a:t>Description</a:t>
                      </a:r>
                      <a:endParaRPr lang="en-US" altLang="en-US" sz="1100" b="1">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rgbClr val="000000"/>
                          </a:solidFill>
                          <a:latin typeface="Arial" panose="020B0604020202020204" pitchFamily="34" charset="0"/>
                        </a:rPr>
                        <a:t>Qty</a:t>
                      </a:r>
                      <a:endParaRPr lang="en-US" altLang="en-US" sz="1100" b="1">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59080">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4001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ACTC6R track</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59080">
                <a:tc>
                  <a:txBody>
                    <a:bodyPr/>
                    <a:lstStyle/>
                    <a:p>
                      <a:pPr indent="0" algn="ctr">
                        <a:buNone/>
                      </a:pPr>
                      <a:r>
                        <a:rPr lang="en-US" sz="1100" b="0">
                          <a:solidFill>
                            <a:srgbClr val="000000"/>
                          </a:solidFill>
                          <a:latin typeface="Arial" panose="020B0604020202020204" pitchFamily="34" charset="0"/>
                        </a:rPr>
                        <a:t>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4002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ACTC6R material path A</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7800">
                <a:tc>
                  <a:txBody>
                    <a:bodyPr/>
                    <a:lstStyle/>
                    <a:p>
                      <a:pPr indent="0" algn="ctr">
                        <a:buNone/>
                      </a:pPr>
                      <a:r>
                        <a:rPr lang="en-US" sz="1100" b="0">
                          <a:solidFill>
                            <a:srgbClr val="000000"/>
                          </a:solidFill>
                          <a:latin typeface="Arial" panose="020B0604020202020204" pitchFamily="34" charset="0"/>
                        </a:rPr>
                        <a:t>3</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4003</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ACTC6R material path edge</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7800">
                <a:tc>
                  <a:txBody>
                    <a:bodyPr/>
                    <a:lstStyle/>
                    <a:p>
                      <a:pPr indent="0" algn="ctr">
                        <a:buNone/>
                      </a:pPr>
                      <a:r>
                        <a:rPr lang="en-US" sz="1100" b="0">
                          <a:solidFill>
                            <a:srgbClr val="000000"/>
                          </a:solidFill>
                          <a:latin typeface="Arial" panose="020B0604020202020204" pitchFamily="34" charset="0"/>
                        </a:rPr>
                        <a:t>4</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4004</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Bottom plate installation</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77800">
                <a:tc>
                  <a:txBody>
                    <a:bodyPr/>
                    <a:lstStyle/>
                    <a:p>
                      <a:pPr indent="0" algn="ctr">
                        <a:buNone/>
                      </a:pPr>
                      <a:r>
                        <a:rPr lang="en-US" sz="1100" b="0">
                          <a:solidFill>
                            <a:srgbClr val="000000"/>
                          </a:solidFill>
                          <a:latin typeface="Arial" panose="020B0604020202020204" pitchFamily="34" charset="0"/>
                        </a:rPr>
                        <a:t>5</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4005</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New material cover</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77800">
                <a:tc>
                  <a:txBody>
                    <a:bodyPr/>
                    <a:lstStyle/>
                    <a:p>
                      <a:pPr indent="0" algn="ctr">
                        <a:buNone/>
                      </a:pPr>
                      <a:r>
                        <a:rPr lang="en-US" sz="1100" b="0">
                          <a:solidFill>
                            <a:srgbClr val="000000"/>
                          </a:solidFill>
                          <a:latin typeface="Arial" panose="020B0604020202020204" pitchFamily="34" charset="0"/>
                        </a:rPr>
                        <a:t>6</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4006</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Pushing fiber</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77800">
                <a:tc>
                  <a:txBody>
                    <a:bodyPr/>
                    <a:lstStyle/>
                    <a:p>
                      <a:pPr indent="0" algn="ctr">
                        <a:buNone/>
                      </a:pPr>
                      <a:r>
                        <a:rPr lang="en-US" sz="1100" b="0">
                          <a:solidFill>
                            <a:srgbClr val="000000"/>
                          </a:solidFill>
                          <a:latin typeface="Arial" panose="020B0604020202020204" pitchFamily="34" charset="0"/>
                        </a:rPr>
                        <a:t>7</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4007</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Fiber-optic plate</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77800">
                <a:tc>
                  <a:txBody>
                    <a:bodyPr/>
                    <a:lstStyle/>
                    <a:p>
                      <a:pPr indent="0" algn="ctr">
                        <a:buNone/>
                      </a:pPr>
                      <a:r>
                        <a:rPr lang="en-US" sz="1100" b="0">
                          <a:solidFill>
                            <a:srgbClr val="000000"/>
                          </a:solidFill>
                          <a:latin typeface="Arial" panose="020B0604020202020204" pitchFamily="34" charset="0"/>
                        </a:rPr>
                        <a:t>8</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4008</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ACTc6R pushing head</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77800">
                <a:tc>
                  <a:txBody>
                    <a:bodyPr/>
                    <a:lstStyle/>
                    <a:p>
                      <a:pPr indent="0" algn="ctr">
                        <a:buNone/>
                      </a:pPr>
                      <a:r>
                        <a:rPr lang="en-US" sz="1100" b="0">
                          <a:solidFill>
                            <a:srgbClr val="000000"/>
                          </a:solidFill>
                          <a:latin typeface="Arial" panose="020B0604020202020204" pitchFamily="34" charset="0"/>
                        </a:rPr>
                        <a:t>9</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4009</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M-5ALN-6</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77800">
                <a:tc>
                  <a:txBody>
                    <a:bodyPr/>
                    <a:lstStyle/>
                    <a:p>
                      <a:pPr indent="0" algn="ctr">
                        <a:buNone/>
                      </a:pPr>
                      <a:r>
                        <a:rPr lang="en-US" sz="1100" b="0">
                          <a:solidFill>
                            <a:srgbClr val="000000"/>
                          </a:solidFill>
                          <a:latin typeface="Arial" panose="020B0604020202020204" pitchFamily="34" charset="0"/>
                        </a:rPr>
                        <a:t>10</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4010</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Ventilatory mouth</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77800">
                <a:tc>
                  <a:txBody>
                    <a:bodyPr/>
                    <a:lstStyle/>
                    <a:p>
                      <a:pPr indent="0" algn="ctr">
                        <a:buNone/>
                      </a:pPr>
                      <a:r>
                        <a:rPr lang="en-US" sz="1100" b="0">
                          <a:solidFill>
                            <a:srgbClr val="000000"/>
                          </a:solidFill>
                          <a:latin typeface="Arial" panose="020B0604020202020204" pitchFamily="34" charset="0"/>
                        </a:rPr>
                        <a:t>11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4011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M-5HL-6</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77800">
                <a:tc>
                  <a:txBody>
                    <a:bodyPr/>
                    <a:lstStyle/>
                    <a:p>
                      <a:pPr indent="0" algn="ctr">
                        <a:buNone/>
                      </a:pPr>
                      <a:r>
                        <a:rPr lang="en-US" sz="1100" b="0">
                          <a:solidFill>
                            <a:srgbClr val="000000"/>
                          </a:solidFill>
                          <a:latin typeface="Arial" panose="020B0604020202020204" pitchFamily="34" charset="0"/>
                        </a:rPr>
                        <a:t>12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4012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310 optical fiber</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bl>
          </a:graphicData>
        </a:graphic>
      </p:graphicFrame>
      <p:sp>
        <p:nvSpPr>
          <p:cNvPr id="4" name="矩形 3"/>
          <p:cNvSpPr/>
          <p:nvPr/>
        </p:nvSpPr>
        <p:spPr>
          <a:xfrm>
            <a:off x="1279317" y="176084"/>
            <a:ext cx="4299585" cy="460375"/>
          </a:xfrm>
          <a:prstGeom prst="rect">
            <a:avLst/>
          </a:prstGeom>
        </p:spPr>
        <p:txBody>
          <a:bodyPr wrap="none">
            <a:spAutoFit/>
          </a:bodyPr>
          <a:lstStyle/>
          <a:p>
            <a:pPr algn="l"/>
            <a:r>
              <a:rPr lang="zh-CN" altLang="en-US" sz="2400" b="1" dirty="0">
                <a:latin typeface="Arial" panose="020B0604020202020204" pitchFamily="34" charset="0"/>
                <a:cs typeface="Arial" panose="020B0604020202020204" pitchFamily="34" charset="0"/>
                <a:sym typeface="+mn-ea"/>
              </a:rPr>
              <a:t>Chapter </a:t>
            </a:r>
            <a:r>
              <a:rPr lang="en-US" altLang="zh-CN" sz="2400" b="1" dirty="0">
                <a:latin typeface="Arial" panose="020B0604020202020204" pitchFamily="34" charset="0"/>
                <a:cs typeface="Arial" panose="020B0604020202020204" pitchFamily="34" charset="0"/>
                <a:sym typeface="+mn-ea"/>
              </a:rPr>
              <a:t>2</a:t>
            </a:r>
            <a:r>
              <a:rPr lang="zh-CN" altLang="en-US" sz="2400" b="1" dirty="0">
                <a:latin typeface="Arial" panose="020B0604020202020204" pitchFamily="34" charset="0"/>
                <a:cs typeface="Arial" panose="020B0604020202020204" pitchFamily="34" charset="0"/>
                <a:sym typeface="+mn-ea"/>
              </a:rPr>
              <a:t>：</a:t>
            </a:r>
            <a:r>
              <a:rPr lang="en-US" altLang="zh-CN" sz="2400" b="1" dirty="0">
                <a:latin typeface="Arial" panose="020B0604020202020204" pitchFamily="34" charset="0"/>
                <a:cs typeface="Arial" panose="020B0604020202020204" pitchFamily="34" charset="0"/>
                <a:sym typeface="+mn-ea"/>
              </a:rPr>
              <a:t>Spare Parts </a:t>
            </a:r>
            <a:r>
              <a:rPr lang="zh-CN" altLang="en-US" sz="2400" b="1" dirty="0">
                <a:latin typeface="Arial" panose="020B0604020202020204" pitchFamily="34" charset="0"/>
                <a:cs typeface="Arial" panose="020B0604020202020204" pitchFamily="34" charset="0"/>
                <a:sym typeface="+mn-ea"/>
              </a:rPr>
              <a:t> </a:t>
            </a:r>
            <a:r>
              <a:rPr lang="en-US" altLang="zh-CN" sz="2400" b="1" dirty="0">
                <a:latin typeface="Arial" panose="020B0604020202020204" pitchFamily="34" charset="0"/>
                <a:cs typeface="Arial" panose="020B0604020202020204" pitchFamily="34" charset="0"/>
                <a:sym typeface="+mn-ea"/>
              </a:rPr>
              <a:t>L</a:t>
            </a:r>
            <a:r>
              <a:rPr lang="zh-CN" altLang="en-US" sz="2400" b="1" dirty="0">
                <a:latin typeface="Arial" panose="020B0604020202020204" pitchFamily="34" charset="0"/>
                <a:cs typeface="Arial" panose="020B0604020202020204" pitchFamily="34" charset="0"/>
                <a:sym typeface="+mn-ea"/>
              </a:rPr>
              <a:t>ist</a:t>
            </a:r>
            <a:endParaRPr lang="en-US" altLang="zh-CN" sz="2400" b="1" dirty="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899592"/>
            <a:ext cx="6858000" cy="1805385"/>
          </a:xfrm>
          <a:prstGeom prst="rect">
            <a:avLst/>
          </a:prstGeom>
          <a:noFill/>
          <a:ln w="9525">
            <a:noFill/>
            <a:miter lim="800000"/>
            <a:headEnd/>
            <a:tailEnd/>
          </a:ln>
        </p:spPr>
      </p:pic>
      <p:sp>
        <p:nvSpPr>
          <p:cNvPr id="6" name="灯片编号占位符 5"/>
          <p:cNvSpPr>
            <a:spLocks noGrp="1"/>
          </p:cNvSpPr>
          <p:nvPr>
            <p:ph type="sldNum" sz="quarter" idx="12"/>
          </p:nvPr>
        </p:nvSpPr>
        <p:spPr/>
        <p:txBody>
          <a:bodyPr/>
          <a:lstStyle/>
          <a:p>
            <a:fld id="{F6EA6826-B3B4-44F8-8A98-45D0829AD93F}" type="slidenum">
              <a:rPr lang="zh-CN" altLang="en-US" smtClean="0"/>
              <a:t>11</a:t>
            </a:fld>
            <a:endParaRPr lang="zh-CN" altLang="en-US"/>
          </a:p>
        </p:txBody>
      </p:sp>
      <p:graphicFrame>
        <p:nvGraphicFramePr>
          <p:cNvPr id="3" name="表格 2"/>
          <p:cNvGraphicFramePr/>
          <p:nvPr/>
        </p:nvGraphicFramePr>
        <p:xfrm>
          <a:off x="571500" y="3269615"/>
          <a:ext cx="5715000" cy="3213100"/>
        </p:xfrm>
        <a:graphic>
          <a:graphicData uri="http://schemas.openxmlformats.org/drawingml/2006/table">
            <a:tbl>
              <a:tblPr firstRow="1" bandRow="1">
                <a:tableStyleId>{5C22544A-7EE6-4342-B048-85BDC9FD1C3A}</a:tableStyleId>
              </a:tblPr>
              <a:tblGrid>
                <a:gridCol w="619125">
                  <a:extLst>
                    <a:ext uri="{9D8B030D-6E8A-4147-A177-3AD203B41FA5}">
                      <a16:colId xmlns:a16="http://schemas.microsoft.com/office/drawing/2014/main" val="20000"/>
                    </a:ext>
                  </a:extLst>
                </a:gridCol>
                <a:gridCol w="714375">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190500">
                <a:tc>
                  <a:txBody>
                    <a:bodyPr/>
                    <a:lstStyle/>
                    <a:p>
                      <a:pPr indent="0" algn="ctr">
                        <a:buNone/>
                      </a:pPr>
                      <a:r>
                        <a:rPr lang="en-US" sz="1100" b="1">
                          <a:solidFill>
                            <a:srgbClr val="000000"/>
                          </a:solidFill>
                          <a:latin typeface="Arial" panose="020B0604020202020204" pitchFamily="34" charset="0"/>
                        </a:rPr>
                        <a:t>Item No.</a:t>
                      </a:r>
                      <a:endParaRPr lang="en-US" altLang="en-US" sz="1100" b="1">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rgbClr val="000000"/>
                          </a:solidFill>
                          <a:latin typeface="Arial" panose="020B0604020202020204" pitchFamily="34" charset="0"/>
                        </a:rPr>
                        <a:t>Part No.</a:t>
                      </a:r>
                      <a:endParaRPr lang="en-US" altLang="en-US" sz="1100" b="1">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rgbClr val="000000"/>
                          </a:solidFill>
                          <a:latin typeface="Arial" panose="020B0604020202020204" pitchFamily="34" charset="0"/>
                        </a:rPr>
                        <a:t>Description</a:t>
                      </a:r>
                      <a:endParaRPr lang="en-US" altLang="en-US" sz="1100" b="1">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rgbClr val="000000"/>
                          </a:solidFill>
                          <a:latin typeface="Arial" panose="020B0604020202020204" pitchFamily="34" charset="0"/>
                        </a:rPr>
                        <a:t>Qty</a:t>
                      </a:r>
                      <a:endParaRPr lang="en-US" altLang="en-US" sz="1100" b="1">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7800">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017</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Compacting seat</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7800">
                <a:tc>
                  <a:txBody>
                    <a:bodyPr/>
                    <a:lstStyle/>
                    <a:p>
                      <a:pPr indent="0" algn="ctr">
                        <a:buNone/>
                      </a:pPr>
                      <a:r>
                        <a:rPr lang="en-US" sz="1100" b="0">
                          <a:solidFill>
                            <a:srgbClr val="000000"/>
                          </a:solidFill>
                          <a:latin typeface="Arial" panose="020B0604020202020204" pitchFamily="34" charset="0"/>
                        </a:rPr>
                        <a:t>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5001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Hinges A-B</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7800">
                <a:tc>
                  <a:txBody>
                    <a:bodyPr/>
                    <a:lstStyle/>
                    <a:p>
                      <a:pPr indent="0" algn="ctr">
                        <a:buNone/>
                      </a:pPr>
                      <a:r>
                        <a:rPr lang="en-US" sz="1100" b="0">
                          <a:solidFill>
                            <a:srgbClr val="000000"/>
                          </a:solidFill>
                          <a:latin typeface="Arial" panose="020B0604020202020204" pitchFamily="34" charset="0"/>
                        </a:rPr>
                        <a:t>3</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5002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Bearing rotating shaft</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7800">
                <a:tc>
                  <a:txBody>
                    <a:bodyPr/>
                    <a:lstStyle/>
                    <a:p>
                      <a:pPr indent="0" algn="ctr">
                        <a:buNone/>
                      </a:pPr>
                      <a:r>
                        <a:rPr lang="en-US" sz="1100" b="0">
                          <a:solidFill>
                            <a:srgbClr val="000000"/>
                          </a:solidFill>
                          <a:latin typeface="Arial" panose="020B0604020202020204" pitchFamily="34" charset="0"/>
                        </a:rPr>
                        <a:t>4</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5003</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Rotary locking screw</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77800">
                <a:tc>
                  <a:txBody>
                    <a:bodyPr/>
                    <a:lstStyle/>
                    <a:p>
                      <a:pPr indent="0" algn="ctr">
                        <a:buNone/>
                      </a:pPr>
                      <a:r>
                        <a:rPr lang="en-US" sz="1100" b="0">
                          <a:solidFill>
                            <a:srgbClr val="000000"/>
                          </a:solidFill>
                          <a:latin typeface="Arial" panose="020B0604020202020204" pitchFamily="34" charset="0"/>
                        </a:rPr>
                        <a:t>5</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5004</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683ZZ</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77800">
                <a:tc>
                  <a:txBody>
                    <a:bodyPr/>
                    <a:lstStyle/>
                    <a:p>
                      <a:pPr indent="0" algn="ctr">
                        <a:buNone/>
                      </a:pPr>
                      <a:r>
                        <a:rPr lang="en-US" sz="1100" b="0">
                          <a:solidFill>
                            <a:srgbClr val="000000"/>
                          </a:solidFill>
                          <a:latin typeface="Arial" panose="020B0604020202020204" pitchFamily="34" charset="0"/>
                        </a:rPr>
                        <a:t>6</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019</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Hinges B</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77800">
                <a:tc>
                  <a:txBody>
                    <a:bodyPr/>
                    <a:lstStyle/>
                    <a:p>
                      <a:pPr indent="0" algn="ctr">
                        <a:buNone/>
                      </a:pPr>
                      <a:r>
                        <a:rPr lang="en-US" sz="1100" b="0">
                          <a:solidFill>
                            <a:srgbClr val="000000"/>
                          </a:solidFill>
                          <a:latin typeface="Arial" panose="020B0604020202020204" pitchFamily="34" charset="0"/>
                        </a:rPr>
                        <a:t>7</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020</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Hinge connecting shaft</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77800">
                <a:tc>
                  <a:txBody>
                    <a:bodyPr/>
                    <a:lstStyle/>
                    <a:p>
                      <a:pPr indent="0" algn="ctr">
                        <a:buNone/>
                      </a:pPr>
                      <a:r>
                        <a:rPr lang="en-US" sz="1100" b="0">
                          <a:solidFill>
                            <a:srgbClr val="000000"/>
                          </a:solidFill>
                          <a:latin typeface="Arial" panose="020B0604020202020204" pitchFamily="34" charset="0"/>
                        </a:rPr>
                        <a:t>8</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021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Hinges C</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77800">
                <a:tc>
                  <a:txBody>
                    <a:bodyPr/>
                    <a:lstStyle/>
                    <a:p>
                      <a:pPr indent="0" algn="ctr">
                        <a:buNone/>
                      </a:pPr>
                      <a:r>
                        <a:rPr lang="en-US" sz="1100" b="0">
                          <a:solidFill>
                            <a:srgbClr val="000000"/>
                          </a:solidFill>
                          <a:latin typeface="Arial" panose="020B0604020202020204" pitchFamily="34" charset="0"/>
                        </a:rPr>
                        <a:t>9</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022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Toggle handle holder</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77800">
                <a:tc>
                  <a:txBody>
                    <a:bodyPr/>
                    <a:lstStyle/>
                    <a:p>
                      <a:pPr indent="0" algn="ctr">
                        <a:buNone/>
                      </a:pPr>
                      <a:r>
                        <a:rPr lang="en-US" sz="1100" b="0">
                          <a:solidFill>
                            <a:srgbClr val="000000"/>
                          </a:solidFill>
                          <a:latin typeface="Arial" panose="020B0604020202020204" pitchFamily="34" charset="0"/>
                        </a:rPr>
                        <a:t>10</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023</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Long connecting rod</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77800">
                <a:tc>
                  <a:txBody>
                    <a:bodyPr/>
                    <a:lstStyle/>
                    <a:p>
                      <a:pPr indent="0" algn="ctr">
                        <a:buNone/>
                      </a:pPr>
                      <a:r>
                        <a:rPr lang="en-US" sz="1100" b="0">
                          <a:solidFill>
                            <a:srgbClr val="000000"/>
                          </a:solidFill>
                          <a:latin typeface="Arial" panose="020B0604020202020204" pitchFamily="34" charset="0"/>
                        </a:rPr>
                        <a:t>11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024</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Move the handle</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77800">
                <a:tc>
                  <a:txBody>
                    <a:bodyPr/>
                    <a:lstStyle/>
                    <a:p>
                      <a:pPr indent="0" algn="ctr">
                        <a:buNone/>
                      </a:pPr>
                      <a:r>
                        <a:rPr lang="en-US" sz="1100" b="0">
                          <a:solidFill>
                            <a:srgbClr val="000000"/>
                          </a:solidFill>
                          <a:latin typeface="Arial" panose="020B0604020202020204" pitchFamily="34" charset="0"/>
                        </a:rPr>
                        <a:t>12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025</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Toggle seat locking block</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77800">
                <a:tc>
                  <a:txBody>
                    <a:bodyPr/>
                    <a:lstStyle/>
                    <a:p>
                      <a:pPr indent="0" algn="ctr">
                        <a:buNone/>
                      </a:pPr>
                      <a:r>
                        <a:rPr lang="en-US" sz="1100" b="0">
                          <a:solidFill>
                            <a:srgbClr val="000000"/>
                          </a:solidFill>
                          <a:latin typeface="Arial" panose="020B0604020202020204" pitchFamily="34" charset="0"/>
                        </a:rPr>
                        <a:t>13</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037</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Hinge connecting shaft A</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77800">
                <a:tc>
                  <a:txBody>
                    <a:bodyPr/>
                    <a:lstStyle/>
                    <a:p>
                      <a:pPr indent="0" algn="ctr">
                        <a:buNone/>
                      </a:pPr>
                      <a:r>
                        <a:rPr lang="en-US" sz="1100" b="0">
                          <a:solidFill>
                            <a:srgbClr val="000000"/>
                          </a:solidFill>
                          <a:latin typeface="Arial" panose="020B0604020202020204" pitchFamily="34" charset="0"/>
                        </a:rPr>
                        <a:t>14</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038</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Pin 4 x 20</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77800">
                <a:tc>
                  <a:txBody>
                    <a:bodyPr/>
                    <a:lstStyle/>
                    <a:p>
                      <a:pPr indent="0" algn="ctr">
                        <a:buNone/>
                      </a:pPr>
                      <a:r>
                        <a:rPr lang="en-US" sz="1100" b="0">
                          <a:solidFill>
                            <a:srgbClr val="000000"/>
                          </a:solidFill>
                          <a:latin typeface="Arial" panose="020B0604020202020204" pitchFamily="34" charset="0"/>
                        </a:rPr>
                        <a:t>15</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039</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Spring pull column</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77800">
                <a:tc>
                  <a:txBody>
                    <a:bodyPr/>
                    <a:lstStyle/>
                    <a:p>
                      <a:pPr indent="0" algn="ctr">
                        <a:buNone/>
                      </a:pPr>
                      <a:r>
                        <a:rPr lang="en-US" sz="1100" b="0">
                          <a:solidFill>
                            <a:srgbClr val="000000"/>
                          </a:solidFill>
                          <a:latin typeface="Arial" panose="020B0604020202020204" pitchFamily="34" charset="0"/>
                        </a:rPr>
                        <a:t>16</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041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Handle pin</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177800">
                <a:tc>
                  <a:txBody>
                    <a:bodyPr/>
                    <a:lstStyle/>
                    <a:p>
                      <a:pPr indent="0" algn="ctr">
                        <a:buNone/>
                      </a:pPr>
                      <a:r>
                        <a:rPr lang="en-US" sz="1100" b="0">
                          <a:solidFill>
                            <a:srgbClr val="000000"/>
                          </a:solidFill>
                          <a:latin typeface="Arial" panose="020B0604020202020204" pitchFamily="34" charset="0"/>
                        </a:rPr>
                        <a:t>17</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051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Tightening screw</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
        <p:nvSpPr>
          <p:cNvPr id="4" name="矩形 3"/>
          <p:cNvSpPr/>
          <p:nvPr/>
        </p:nvSpPr>
        <p:spPr>
          <a:xfrm>
            <a:off x="1279317" y="176084"/>
            <a:ext cx="4299585" cy="460375"/>
          </a:xfrm>
          <a:prstGeom prst="rect">
            <a:avLst/>
          </a:prstGeom>
        </p:spPr>
        <p:txBody>
          <a:bodyPr wrap="none">
            <a:spAutoFit/>
          </a:bodyPr>
          <a:lstStyle/>
          <a:p>
            <a:pPr algn="l"/>
            <a:r>
              <a:rPr lang="zh-CN" altLang="en-US" sz="2400" b="1" dirty="0">
                <a:latin typeface="Arial" panose="020B0604020202020204" pitchFamily="34" charset="0"/>
                <a:cs typeface="Arial" panose="020B0604020202020204" pitchFamily="34" charset="0"/>
                <a:sym typeface="+mn-ea"/>
              </a:rPr>
              <a:t>Chapter </a:t>
            </a:r>
            <a:r>
              <a:rPr lang="en-US" altLang="zh-CN" sz="2400" b="1" dirty="0">
                <a:latin typeface="Arial" panose="020B0604020202020204" pitchFamily="34" charset="0"/>
                <a:cs typeface="Arial" panose="020B0604020202020204" pitchFamily="34" charset="0"/>
                <a:sym typeface="+mn-ea"/>
              </a:rPr>
              <a:t>2</a:t>
            </a:r>
            <a:r>
              <a:rPr lang="zh-CN" altLang="en-US" sz="2400" b="1" dirty="0">
                <a:latin typeface="Arial" panose="020B0604020202020204" pitchFamily="34" charset="0"/>
                <a:cs typeface="Arial" panose="020B0604020202020204" pitchFamily="34" charset="0"/>
                <a:sym typeface="+mn-ea"/>
              </a:rPr>
              <a:t>：</a:t>
            </a:r>
            <a:r>
              <a:rPr lang="en-US" altLang="zh-CN" sz="2400" b="1" dirty="0">
                <a:latin typeface="Arial" panose="020B0604020202020204" pitchFamily="34" charset="0"/>
                <a:cs typeface="Arial" panose="020B0604020202020204" pitchFamily="34" charset="0"/>
                <a:sym typeface="+mn-ea"/>
              </a:rPr>
              <a:t>Spare Parts </a:t>
            </a:r>
            <a:r>
              <a:rPr lang="zh-CN" altLang="en-US" sz="2400" b="1" dirty="0">
                <a:latin typeface="Arial" panose="020B0604020202020204" pitchFamily="34" charset="0"/>
                <a:cs typeface="Arial" panose="020B0604020202020204" pitchFamily="34" charset="0"/>
                <a:sym typeface="+mn-ea"/>
              </a:rPr>
              <a:t> </a:t>
            </a:r>
            <a:r>
              <a:rPr lang="en-US" altLang="zh-CN" sz="2400" b="1" dirty="0">
                <a:latin typeface="Arial" panose="020B0604020202020204" pitchFamily="34" charset="0"/>
                <a:cs typeface="Arial" panose="020B0604020202020204" pitchFamily="34" charset="0"/>
                <a:sym typeface="+mn-ea"/>
              </a:rPr>
              <a:t>L</a:t>
            </a:r>
            <a:r>
              <a:rPr lang="zh-CN" altLang="en-US" sz="2400" b="1" dirty="0">
                <a:latin typeface="Arial" panose="020B0604020202020204" pitchFamily="34" charset="0"/>
                <a:cs typeface="Arial" panose="020B0604020202020204" pitchFamily="34" charset="0"/>
                <a:sym typeface="+mn-ea"/>
              </a:rPr>
              <a:t>ist</a:t>
            </a:r>
            <a:endParaRPr lang="en-US" altLang="zh-CN" sz="2400" b="1" dirty="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836712" y="611560"/>
            <a:ext cx="4826297" cy="3415185"/>
          </a:xfrm>
          <a:prstGeom prst="rect">
            <a:avLst/>
          </a:prstGeom>
          <a:noFill/>
          <a:ln w="9525">
            <a:noFill/>
            <a:miter lim="800000"/>
            <a:headEnd/>
            <a:tailEnd/>
          </a:ln>
        </p:spPr>
      </p:pic>
      <p:cxnSp>
        <p:nvCxnSpPr>
          <p:cNvPr id="5" name="直接箭头连接符 4"/>
          <p:cNvCxnSpPr>
            <a:stCxn id="7" idx="2"/>
          </p:cNvCxnSpPr>
          <p:nvPr/>
        </p:nvCxnSpPr>
        <p:spPr>
          <a:xfrm flipH="1">
            <a:off x="3645024" y="359532"/>
            <a:ext cx="2016224" cy="75608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椭圆 6"/>
          <p:cNvSpPr/>
          <p:nvPr/>
        </p:nvSpPr>
        <p:spPr>
          <a:xfrm>
            <a:off x="5661248" y="179512"/>
            <a:ext cx="504056" cy="360040"/>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1</a:t>
            </a:r>
            <a:endParaRPr lang="zh-CN" altLang="en-US" sz="2000" dirty="0">
              <a:solidFill>
                <a:schemeClr val="tx1"/>
              </a:solidFill>
            </a:endParaRPr>
          </a:p>
        </p:txBody>
      </p:sp>
      <p:cxnSp>
        <p:nvCxnSpPr>
          <p:cNvPr id="9" name="直接箭头连接符 8"/>
          <p:cNvCxnSpPr>
            <a:stCxn id="11" idx="2"/>
          </p:cNvCxnSpPr>
          <p:nvPr/>
        </p:nvCxnSpPr>
        <p:spPr>
          <a:xfrm flipH="1">
            <a:off x="3789040" y="1007604"/>
            <a:ext cx="1872208" cy="468052"/>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椭圆 10"/>
          <p:cNvSpPr/>
          <p:nvPr/>
        </p:nvSpPr>
        <p:spPr>
          <a:xfrm>
            <a:off x="5661248" y="827584"/>
            <a:ext cx="504056" cy="360040"/>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2</a:t>
            </a:r>
            <a:endParaRPr lang="zh-CN" altLang="en-US" sz="2000" dirty="0">
              <a:solidFill>
                <a:schemeClr val="tx1"/>
              </a:solidFill>
            </a:endParaRPr>
          </a:p>
        </p:txBody>
      </p:sp>
      <p:cxnSp>
        <p:nvCxnSpPr>
          <p:cNvPr id="14" name="直接箭头连接符 13"/>
          <p:cNvCxnSpPr/>
          <p:nvPr/>
        </p:nvCxnSpPr>
        <p:spPr>
          <a:xfrm flipH="1">
            <a:off x="3789040" y="1619672"/>
            <a:ext cx="1872208" cy="36004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5661248" y="1403648"/>
            <a:ext cx="504056" cy="360040"/>
          </a:xfrm>
          <a:prstGeom prst="ellipse">
            <a:avLst/>
          </a:prstGeom>
          <a:solidFill>
            <a:srgbClr val="00B0F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dirty="0">
                <a:solidFill>
                  <a:schemeClr val="tx1"/>
                </a:solidFill>
              </a:rPr>
              <a:t>3</a:t>
            </a:r>
            <a:endParaRPr lang="zh-CN" altLang="en-US" sz="2000" dirty="0">
              <a:solidFill>
                <a:schemeClr val="tx1"/>
              </a:solidFill>
            </a:endParaRPr>
          </a:p>
        </p:txBody>
      </p:sp>
      <p:pic>
        <p:nvPicPr>
          <p:cNvPr id="4100" name="Picture 4"/>
          <p:cNvPicPr>
            <a:picLocks noChangeAspect="1" noChangeArrowheads="1"/>
          </p:cNvPicPr>
          <p:nvPr/>
        </p:nvPicPr>
        <p:blipFill>
          <a:blip r:embed="rId3" cstate="print"/>
          <a:srcRect/>
          <a:stretch>
            <a:fillRect/>
          </a:stretch>
        </p:blipFill>
        <p:spPr bwMode="auto">
          <a:xfrm>
            <a:off x="836712" y="3923928"/>
            <a:ext cx="4464496" cy="2832198"/>
          </a:xfrm>
          <a:prstGeom prst="rect">
            <a:avLst/>
          </a:prstGeom>
          <a:noFill/>
          <a:ln w="9525">
            <a:noFill/>
            <a:miter lim="800000"/>
            <a:headEnd/>
            <a:tailEnd/>
          </a:ln>
        </p:spPr>
      </p:pic>
      <p:cxnSp>
        <p:nvCxnSpPr>
          <p:cNvPr id="22" name="直接箭头连接符 21"/>
          <p:cNvCxnSpPr>
            <a:stCxn id="24" idx="2"/>
          </p:cNvCxnSpPr>
          <p:nvPr/>
        </p:nvCxnSpPr>
        <p:spPr>
          <a:xfrm flipH="1">
            <a:off x="4869160" y="6012160"/>
            <a:ext cx="936104" cy="216024"/>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4" name="椭圆 23"/>
          <p:cNvSpPr/>
          <p:nvPr/>
        </p:nvSpPr>
        <p:spPr>
          <a:xfrm>
            <a:off x="5805264" y="5796136"/>
            <a:ext cx="792088" cy="432048"/>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1-1</a:t>
            </a:r>
            <a:endParaRPr lang="zh-CN" altLang="en-US" dirty="0">
              <a:solidFill>
                <a:schemeClr val="tx1"/>
              </a:solidFill>
            </a:endParaRPr>
          </a:p>
        </p:txBody>
      </p:sp>
      <p:cxnSp>
        <p:nvCxnSpPr>
          <p:cNvPr id="29" name="直接箭头连接符 28"/>
          <p:cNvCxnSpPr>
            <a:stCxn id="34" idx="2"/>
          </p:cNvCxnSpPr>
          <p:nvPr/>
        </p:nvCxnSpPr>
        <p:spPr>
          <a:xfrm flipH="1" flipV="1">
            <a:off x="4365104" y="6372200"/>
            <a:ext cx="1440160" cy="288032"/>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4" name="椭圆 33"/>
          <p:cNvSpPr/>
          <p:nvPr/>
        </p:nvSpPr>
        <p:spPr>
          <a:xfrm>
            <a:off x="5805264" y="6444208"/>
            <a:ext cx="792088" cy="432048"/>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2-1</a:t>
            </a:r>
            <a:endParaRPr lang="zh-CN" altLang="en-US" dirty="0">
              <a:solidFill>
                <a:schemeClr val="tx1"/>
              </a:solidFill>
            </a:endParaRPr>
          </a:p>
        </p:txBody>
      </p:sp>
      <p:cxnSp>
        <p:nvCxnSpPr>
          <p:cNvPr id="36" name="直接箭头连接符 35"/>
          <p:cNvCxnSpPr>
            <a:stCxn id="38" idx="2"/>
          </p:cNvCxnSpPr>
          <p:nvPr/>
        </p:nvCxnSpPr>
        <p:spPr>
          <a:xfrm flipH="1" flipV="1">
            <a:off x="2996952" y="6228184"/>
            <a:ext cx="2808312" cy="115212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38" name="椭圆 37"/>
          <p:cNvSpPr/>
          <p:nvPr/>
        </p:nvSpPr>
        <p:spPr>
          <a:xfrm>
            <a:off x="5805264" y="7164288"/>
            <a:ext cx="792088" cy="432048"/>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3-1</a:t>
            </a:r>
            <a:endParaRPr lang="zh-CN" altLang="en-US" dirty="0">
              <a:solidFill>
                <a:schemeClr val="tx1"/>
              </a:solidFill>
            </a:endParaRPr>
          </a:p>
        </p:txBody>
      </p:sp>
      <p:sp>
        <p:nvSpPr>
          <p:cNvPr id="42" name="TextBox 41"/>
          <p:cNvSpPr txBox="1"/>
          <p:nvPr/>
        </p:nvSpPr>
        <p:spPr>
          <a:xfrm>
            <a:off x="368980" y="6932612"/>
            <a:ext cx="5400600" cy="2306955"/>
          </a:xfrm>
          <a:prstGeom prst="rect">
            <a:avLst/>
          </a:prstGeom>
          <a:noFill/>
        </p:spPr>
        <p:txBody>
          <a:bodyPr wrap="square" rtlCol="0">
            <a:spAutoFit/>
          </a:bodyPr>
          <a:lstStyle/>
          <a:p>
            <a:r>
              <a:rPr lang="en-US" altLang="zh-CN" dirty="0"/>
              <a:t>F</a:t>
            </a:r>
            <a:r>
              <a:rPr lang="zh-CN" altLang="en-US" dirty="0"/>
              <a:t>itting instruction：</a:t>
            </a:r>
            <a:endParaRPr lang="en-US" altLang="zh-CN" dirty="0"/>
          </a:p>
          <a:p>
            <a:r>
              <a:rPr lang="en-US" altLang="zh-CN" dirty="0"/>
              <a:t>1</a:t>
            </a:r>
            <a:r>
              <a:rPr lang="zh-CN" altLang="en-US" dirty="0"/>
              <a:t>：</a:t>
            </a:r>
            <a:r>
              <a:rPr dirty="0"/>
              <a:t>Align the feeders 1-1 with the feeders 1, pin hole location mounting</a:t>
            </a:r>
            <a:r>
              <a:rPr lang="en-US" altLang="zh-CN" dirty="0"/>
              <a:t>.</a:t>
            </a:r>
          </a:p>
          <a:p>
            <a:r>
              <a:rPr lang="en-US" altLang="zh-CN" dirty="0"/>
              <a:t>2</a:t>
            </a:r>
            <a:r>
              <a:rPr lang="zh-CN" altLang="en-US" dirty="0"/>
              <a:t>：</a:t>
            </a:r>
            <a:r>
              <a:rPr dirty="0"/>
              <a:t>Aim the position key of feidong 2-1 at the position slot of </a:t>
            </a:r>
            <a:r>
              <a:rPr lang="en-US" dirty="0"/>
              <a:t>feeder plate</a:t>
            </a:r>
            <a:r>
              <a:rPr lang="en-US" altLang="zh-CN" dirty="0"/>
              <a:t>.</a:t>
            </a:r>
          </a:p>
          <a:p>
            <a:r>
              <a:rPr lang="en-US" altLang="zh-CN" dirty="0"/>
              <a:t>3</a:t>
            </a:r>
            <a:r>
              <a:rPr lang="zh-CN" altLang="en-US" dirty="0"/>
              <a:t>：</a:t>
            </a:r>
            <a:r>
              <a:rPr dirty="0"/>
              <a:t>Pull the 3-1 clip tightly to the 3 position of the reach board</a:t>
            </a:r>
            <a:r>
              <a:rPr lang="en-US" altLang="zh-CN" dirty="0"/>
              <a:t>.</a:t>
            </a:r>
          </a:p>
          <a:p>
            <a:endParaRPr lang="zh-CN" altLang="en-US" dirty="0"/>
          </a:p>
        </p:txBody>
      </p:sp>
      <p:sp>
        <p:nvSpPr>
          <p:cNvPr id="44" name="灯片编号占位符 43"/>
          <p:cNvSpPr>
            <a:spLocks noGrp="1"/>
          </p:cNvSpPr>
          <p:nvPr>
            <p:ph type="sldNum" sz="quarter" idx="12"/>
          </p:nvPr>
        </p:nvSpPr>
        <p:spPr/>
        <p:txBody>
          <a:bodyPr/>
          <a:lstStyle/>
          <a:p>
            <a:fld id="{F6EA6826-B3B4-44F8-8A98-45D0829AD93F}" type="slidenum">
              <a:rPr lang="zh-CN" altLang="en-US" smtClean="0"/>
              <a:t>12</a:t>
            </a:fld>
            <a:endParaRPr lang="zh-CN" altLang="en-US"/>
          </a:p>
        </p:txBody>
      </p:sp>
      <p:sp>
        <p:nvSpPr>
          <p:cNvPr id="3" name="文本框 2"/>
          <p:cNvSpPr txBox="1"/>
          <p:nvPr/>
        </p:nvSpPr>
        <p:spPr>
          <a:xfrm>
            <a:off x="1123950" y="179705"/>
            <a:ext cx="3790950" cy="460375"/>
          </a:xfrm>
          <a:prstGeom prst="rect">
            <a:avLst/>
          </a:prstGeom>
          <a:noFill/>
        </p:spPr>
        <p:txBody>
          <a:bodyPr wrap="none" rtlCol="0" anchor="t">
            <a:spAutoFit/>
          </a:bodyPr>
          <a:lstStyle/>
          <a:p>
            <a:r>
              <a:rPr lang="zh-CN" altLang="en-US" sz="2400" b="1" dirty="0">
                <a:latin typeface="Arial" panose="020B0604020202020204" pitchFamily="34" charset="0"/>
                <a:cs typeface="Arial" panose="020B0604020202020204" pitchFamily="34" charset="0"/>
                <a:sym typeface="+mn-ea"/>
              </a:rPr>
              <a:t>Chapter </a:t>
            </a:r>
            <a:r>
              <a:rPr lang="en-US" altLang="zh-CN" sz="2400" b="1" dirty="0">
                <a:latin typeface="Arial" panose="020B0604020202020204" pitchFamily="34" charset="0"/>
                <a:cs typeface="Arial" panose="020B0604020202020204" pitchFamily="34" charset="0"/>
                <a:sym typeface="+mn-ea"/>
              </a:rPr>
              <a:t>3</a:t>
            </a:r>
            <a:r>
              <a:rPr lang="zh-CN" altLang="en-US" sz="2400" b="1" dirty="0">
                <a:latin typeface="Arial" panose="020B0604020202020204" pitchFamily="34" charset="0"/>
                <a:cs typeface="Arial" panose="020B0604020202020204" pitchFamily="34" charset="0"/>
                <a:sym typeface="+mn-ea"/>
              </a:rPr>
              <a:t>：Installed </a:t>
            </a:r>
            <a:r>
              <a:rPr lang="en-US" altLang="zh-CN" sz="2400" b="1" dirty="0">
                <a:latin typeface="Arial" panose="020B0604020202020204" pitchFamily="34" charset="0"/>
                <a:cs typeface="Arial" panose="020B0604020202020204" pitchFamily="34" charset="0"/>
                <a:sym typeface="+mn-ea"/>
              </a:rPr>
              <a:t>way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1124744" y="683568"/>
            <a:ext cx="4464496" cy="3092874"/>
          </a:xfrm>
          <a:prstGeom prst="rect">
            <a:avLst/>
          </a:prstGeom>
          <a:noFill/>
          <a:ln w="9525">
            <a:noFill/>
            <a:miter lim="800000"/>
            <a:headEnd/>
            <a:tailEnd/>
          </a:ln>
        </p:spPr>
      </p:pic>
      <p:cxnSp>
        <p:nvCxnSpPr>
          <p:cNvPr id="5" name="直接箭头连接符 4"/>
          <p:cNvCxnSpPr>
            <a:stCxn id="8" idx="2"/>
          </p:cNvCxnSpPr>
          <p:nvPr/>
        </p:nvCxnSpPr>
        <p:spPr>
          <a:xfrm flipH="1" flipV="1">
            <a:off x="1988840" y="2627784"/>
            <a:ext cx="864096" cy="1188132"/>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8" name="椭圆 7"/>
          <p:cNvSpPr/>
          <p:nvPr/>
        </p:nvSpPr>
        <p:spPr>
          <a:xfrm>
            <a:off x="2852936" y="3635896"/>
            <a:ext cx="792088" cy="36004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3-1</a:t>
            </a:r>
            <a:endParaRPr lang="zh-CN" altLang="en-US" dirty="0">
              <a:solidFill>
                <a:schemeClr val="tx1"/>
              </a:solidFill>
            </a:endParaRPr>
          </a:p>
        </p:txBody>
      </p:sp>
      <p:sp>
        <p:nvSpPr>
          <p:cNvPr id="13" name="TextBox 12"/>
          <p:cNvSpPr txBox="1"/>
          <p:nvPr/>
        </p:nvSpPr>
        <p:spPr>
          <a:xfrm>
            <a:off x="332656" y="4211960"/>
            <a:ext cx="6264696" cy="3415030"/>
          </a:xfrm>
          <a:prstGeom prst="rect">
            <a:avLst/>
          </a:prstGeom>
          <a:noFill/>
        </p:spPr>
        <p:txBody>
          <a:bodyPr wrap="square" rtlCol="0">
            <a:spAutoFit/>
          </a:bodyPr>
          <a:lstStyle/>
          <a:p>
            <a:pPr algn="l">
              <a:buNone/>
            </a:pPr>
            <a:r>
              <a:rPr lang="en-US" altLang="zh-CN" sz="1800" dirty="0"/>
              <a:t>4：When the feeder-lock position lock is not tight: loosen two screws at 3-1 and move forward or backward, so that the round bearing at the front is stuck to the v-groove of feeder-plate 3, which is in contact with the cutting surface, and then tighten the screw.</a:t>
            </a:r>
          </a:p>
          <a:p>
            <a:pPr algn="l">
              <a:buNone/>
            </a:pPr>
            <a:r>
              <a:rPr lang="en-US" altLang="zh-CN" sz="1800" dirty="0"/>
              <a:t>5：The front and rear limit plate 4-1 is used to limit the front and rear position.</a:t>
            </a:r>
          </a:p>
          <a:p>
            <a:pPr algn="l">
              <a:buNone/>
            </a:pPr>
            <a:endParaRPr lang="en-US" altLang="zh-CN" sz="1800" dirty="0"/>
          </a:p>
          <a:p>
            <a:pPr algn="l">
              <a:buNone/>
            </a:pPr>
            <a:r>
              <a:rPr lang="en-US" altLang="zh-CN" sz="1800" dirty="0"/>
              <a:t>6:The positioning pin 5-1 at the back end of the feeder is used for positioning the back end of the feeder to prevent the left and right yaw of the feeder and ensure the vertical mounting position of the feeder.</a:t>
            </a:r>
          </a:p>
        </p:txBody>
      </p:sp>
      <p:cxnSp>
        <p:nvCxnSpPr>
          <p:cNvPr id="17" name="直接箭头连接符 16"/>
          <p:cNvCxnSpPr/>
          <p:nvPr/>
        </p:nvCxnSpPr>
        <p:spPr>
          <a:xfrm flipH="1">
            <a:off x="2276872" y="1115616"/>
            <a:ext cx="1512168" cy="1008112"/>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0" name="椭圆 19"/>
          <p:cNvSpPr/>
          <p:nvPr/>
        </p:nvSpPr>
        <p:spPr>
          <a:xfrm>
            <a:off x="3789040" y="899592"/>
            <a:ext cx="792088" cy="36004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4-1</a:t>
            </a:r>
            <a:endParaRPr lang="zh-CN" altLang="en-US" dirty="0">
              <a:solidFill>
                <a:schemeClr val="tx1"/>
              </a:solidFill>
            </a:endParaRPr>
          </a:p>
        </p:txBody>
      </p:sp>
      <p:cxnSp>
        <p:nvCxnSpPr>
          <p:cNvPr id="21" name="直接箭头连接符 20"/>
          <p:cNvCxnSpPr>
            <a:stCxn id="25" idx="2"/>
          </p:cNvCxnSpPr>
          <p:nvPr/>
        </p:nvCxnSpPr>
        <p:spPr>
          <a:xfrm flipH="1">
            <a:off x="2492896" y="1439652"/>
            <a:ext cx="2160240" cy="972108"/>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5" name="椭圆 24"/>
          <p:cNvSpPr/>
          <p:nvPr/>
        </p:nvSpPr>
        <p:spPr>
          <a:xfrm>
            <a:off x="4653136" y="1259632"/>
            <a:ext cx="792088" cy="360040"/>
          </a:xfrm>
          <a:prstGeom prst="ellipse">
            <a:avLst/>
          </a:prstGeom>
          <a:solidFill>
            <a:srgbClr val="FFFF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solidFill>
                  <a:schemeClr val="tx1"/>
                </a:solidFill>
              </a:rPr>
              <a:t>5-1</a:t>
            </a:r>
            <a:endParaRPr lang="zh-CN" altLang="en-US" dirty="0">
              <a:solidFill>
                <a:schemeClr val="tx1"/>
              </a:solidFill>
            </a:endParaRPr>
          </a:p>
        </p:txBody>
      </p:sp>
      <p:sp>
        <p:nvSpPr>
          <p:cNvPr id="28" name="灯片编号占位符 27"/>
          <p:cNvSpPr>
            <a:spLocks noGrp="1"/>
          </p:cNvSpPr>
          <p:nvPr>
            <p:ph type="sldNum" sz="quarter" idx="12"/>
          </p:nvPr>
        </p:nvSpPr>
        <p:spPr/>
        <p:txBody>
          <a:bodyPr/>
          <a:lstStyle/>
          <a:p>
            <a:fld id="{F6EA6826-B3B4-44F8-8A98-45D0829AD93F}" type="slidenum">
              <a:rPr lang="zh-CN" altLang="en-US" smtClean="0"/>
              <a:t>13</a:t>
            </a:fld>
            <a:endParaRPr lang="zh-CN" altLang="en-US"/>
          </a:p>
        </p:txBody>
      </p:sp>
      <p:sp>
        <p:nvSpPr>
          <p:cNvPr id="3" name="文本框 2"/>
          <p:cNvSpPr txBox="1"/>
          <p:nvPr/>
        </p:nvSpPr>
        <p:spPr>
          <a:xfrm>
            <a:off x="1353820" y="222885"/>
            <a:ext cx="3790950" cy="460375"/>
          </a:xfrm>
          <a:prstGeom prst="rect">
            <a:avLst/>
          </a:prstGeom>
          <a:noFill/>
        </p:spPr>
        <p:txBody>
          <a:bodyPr wrap="none" rtlCol="0" anchor="t">
            <a:spAutoFit/>
          </a:bodyPr>
          <a:lstStyle/>
          <a:p>
            <a:r>
              <a:rPr lang="zh-CN" altLang="en-US" sz="2400" b="1" dirty="0">
                <a:latin typeface="Arial" panose="020B0604020202020204" pitchFamily="34" charset="0"/>
                <a:cs typeface="Arial" panose="020B0604020202020204" pitchFamily="34" charset="0"/>
                <a:sym typeface="+mn-ea"/>
              </a:rPr>
              <a:t>Chapter </a:t>
            </a:r>
            <a:r>
              <a:rPr lang="en-US" altLang="zh-CN" sz="2400" b="1" dirty="0">
                <a:latin typeface="Arial" panose="020B0604020202020204" pitchFamily="34" charset="0"/>
                <a:cs typeface="Arial" panose="020B0604020202020204" pitchFamily="34" charset="0"/>
                <a:sym typeface="+mn-ea"/>
              </a:rPr>
              <a:t>3</a:t>
            </a:r>
            <a:r>
              <a:rPr lang="zh-CN" altLang="en-US" sz="2400" b="1" dirty="0">
                <a:latin typeface="Arial" panose="020B0604020202020204" pitchFamily="34" charset="0"/>
                <a:cs typeface="Arial" panose="020B0604020202020204" pitchFamily="34" charset="0"/>
                <a:sym typeface="+mn-ea"/>
              </a:rPr>
              <a:t>：Installed </a:t>
            </a:r>
            <a:r>
              <a:rPr lang="en-US" altLang="zh-CN" sz="2400" b="1" dirty="0">
                <a:latin typeface="Arial" panose="020B0604020202020204" pitchFamily="34" charset="0"/>
                <a:cs typeface="Arial" panose="020B0604020202020204" pitchFamily="34" charset="0"/>
                <a:sym typeface="+mn-ea"/>
              </a:rPr>
              <a:t>way</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710926" y="631627"/>
            <a:ext cx="5100053" cy="2448272"/>
          </a:xfrm>
          <a:prstGeom prst="rect">
            <a:avLst/>
          </a:prstGeom>
          <a:noFill/>
          <a:ln w="9525">
            <a:noFill/>
            <a:miter lim="800000"/>
            <a:headEnd/>
            <a:tailEnd/>
          </a:ln>
        </p:spPr>
      </p:pic>
      <p:cxnSp>
        <p:nvCxnSpPr>
          <p:cNvPr id="5" name="肘形连接符 4"/>
          <p:cNvCxnSpPr>
            <a:cxnSpLocks/>
          </p:cNvCxnSpPr>
          <p:nvPr/>
        </p:nvCxnSpPr>
        <p:spPr>
          <a:xfrm rot="10800000">
            <a:off x="3009467" y="2519963"/>
            <a:ext cx="504056" cy="1008112"/>
          </a:xfrm>
          <a:prstGeom prst="bentConnector2">
            <a:avLst/>
          </a:prstGeom>
          <a:ln w="28575">
            <a:solidFill>
              <a:srgbClr val="7030A0"/>
            </a:solidFill>
            <a:tailEnd type="arrow"/>
          </a:ln>
        </p:spPr>
        <p:style>
          <a:lnRef idx="1">
            <a:schemeClr val="accent1"/>
          </a:lnRef>
          <a:fillRef idx="0">
            <a:schemeClr val="accent1"/>
          </a:fillRef>
          <a:effectRef idx="0">
            <a:schemeClr val="accent1"/>
          </a:effectRef>
          <a:fontRef idx="minor">
            <a:schemeClr val="tx1"/>
          </a:fontRef>
        </p:style>
      </p:cxnSp>
      <p:cxnSp>
        <p:nvCxnSpPr>
          <p:cNvPr id="13" name="肘形连接符 12"/>
          <p:cNvCxnSpPr>
            <a:cxnSpLocks/>
          </p:cNvCxnSpPr>
          <p:nvPr/>
        </p:nvCxnSpPr>
        <p:spPr>
          <a:xfrm rot="5400000">
            <a:off x="2001355" y="2771800"/>
            <a:ext cx="1080120" cy="360040"/>
          </a:xfrm>
          <a:prstGeom prst="bentConnector2">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60350" y="3923665"/>
            <a:ext cx="4654550" cy="922020"/>
          </a:xfrm>
          <a:prstGeom prst="rect">
            <a:avLst/>
          </a:prstGeom>
          <a:noFill/>
        </p:spPr>
        <p:txBody>
          <a:bodyPr wrap="square" rtlCol="0">
            <a:spAutoFit/>
          </a:bodyPr>
          <a:lstStyle/>
          <a:p>
            <a:r>
              <a:rPr lang="en-US" altLang="zh-CN" dirty="0"/>
              <a:t>(1)：First lug in 24V,thenConnect air supply.</a:t>
            </a:r>
          </a:p>
          <a:p>
            <a:endParaRPr lang="en-US" altLang="zh-CN" dirty="0"/>
          </a:p>
          <a:p>
            <a:r>
              <a:rPr lang="en-US" altLang="zh-CN" dirty="0"/>
              <a:t>(2)：Put the component into the loading area.</a:t>
            </a:r>
          </a:p>
        </p:txBody>
      </p:sp>
      <p:sp>
        <p:nvSpPr>
          <p:cNvPr id="75" name="灯片编号占位符 74"/>
          <p:cNvSpPr>
            <a:spLocks noGrp="1"/>
          </p:cNvSpPr>
          <p:nvPr>
            <p:ph type="sldNum" sz="quarter" idx="12"/>
          </p:nvPr>
        </p:nvSpPr>
        <p:spPr/>
        <p:txBody>
          <a:bodyPr/>
          <a:lstStyle/>
          <a:p>
            <a:fld id="{F6EA6826-B3B4-44F8-8A98-45D0829AD93F}" type="slidenum">
              <a:rPr lang="zh-CN" altLang="en-US" smtClean="0"/>
              <a:t>14</a:t>
            </a:fld>
            <a:endParaRPr lang="zh-CN" altLang="en-US"/>
          </a:p>
        </p:txBody>
      </p:sp>
      <p:sp>
        <p:nvSpPr>
          <p:cNvPr id="3" name="文本框 2"/>
          <p:cNvSpPr txBox="1"/>
          <p:nvPr/>
        </p:nvSpPr>
        <p:spPr>
          <a:xfrm>
            <a:off x="1264285" y="171450"/>
            <a:ext cx="3994150" cy="460375"/>
          </a:xfrm>
          <a:prstGeom prst="rect">
            <a:avLst/>
          </a:prstGeom>
          <a:noFill/>
        </p:spPr>
        <p:txBody>
          <a:bodyPr wrap="none" rtlCol="0" anchor="t">
            <a:spAutoFit/>
          </a:bodyPr>
          <a:lstStyle/>
          <a:p>
            <a:pPr algn="l"/>
            <a:r>
              <a:rPr lang="zh-CN" altLang="en-US" sz="2400" b="1" dirty="0">
                <a:latin typeface="Arial" panose="020B0604020202020204" pitchFamily="34" charset="0"/>
                <a:cs typeface="Arial" panose="020B0604020202020204" pitchFamily="34" charset="0"/>
                <a:sym typeface="+mn-ea"/>
              </a:rPr>
              <a:t>Chapter </a:t>
            </a:r>
            <a:r>
              <a:rPr lang="en-US" altLang="zh-CN" sz="2400" b="1" dirty="0">
                <a:latin typeface="Arial" panose="020B0604020202020204" pitchFamily="34" charset="0"/>
                <a:cs typeface="Arial" panose="020B0604020202020204" pitchFamily="34" charset="0"/>
                <a:sym typeface="+mn-ea"/>
              </a:rPr>
              <a:t>4</a:t>
            </a:r>
            <a:r>
              <a:rPr lang="zh-CN" altLang="en-US" sz="2400" b="1" dirty="0">
                <a:latin typeface="Arial" panose="020B0604020202020204" pitchFamily="34" charset="0"/>
                <a:cs typeface="Arial" panose="020B0604020202020204" pitchFamily="34" charset="0"/>
                <a:sym typeface="+mn-ea"/>
              </a:rPr>
              <a:t>：</a:t>
            </a:r>
            <a:r>
              <a:rPr lang="en-US" altLang="zh-CN" sz="2400" b="1" dirty="0">
                <a:latin typeface="Arial" panose="020B0604020202020204" pitchFamily="34" charset="0"/>
                <a:cs typeface="Arial" panose="020B0604020202020204" pitchFamily="34" charset="0"/>
                <a:sym typeface="+mn-ea"/>
              </a:rPr>
              <a:t>O</a:t>
            </a:r>
            <a:r>
              <a:rPr lang="en-US" sz="2400" b="1" dirty="0">
                <a:latin typeface="Arial" panose="020B0604020202020204" pitchFamily="34" charset="0"/>
                <a:cs typeface="Arial" panose="020B0604020202020204" pitchFamily="34" charset="0"/>
                <a:sym typeface="+mn-ea"/>
              </a:rPr>
              <a:t>peration</a:t>
            </a:r>
            <a:r>
              <a:rPr lang="zh-CN" altLang="en-US" sz="2400" b="1" dirty="0">
                <a:latin typeface="Arial" panose="020B0604020202020204" pitchFamily="34" charset="0"/>
                <a:cs typeface="Arial" panose="020B0604020202020204" pitchFamily="34" charset="0"/>
                <a:sym typeface="+mn-ea"/>
              </a:rPr>
              <a:t> </a:t>
            </a:r>
            <a:r>
              <a:rPr lang="en-US" altLang="zh-CN" sz="2400" b="1" dirty="0">
                <a:latin typeface="Arial" panose="020B0604020202020204" pitchFamily="34" charset="0"/>
                <a:cs typeface="Arial" panose="020B0604020202020204" pitchFamily="34" charset="0"/>
                <a:sym typeface="+mn-ea"/>
              </a:rPr>
              <a:t>way</a:t>
            </a:r>
          </a:p>
        </p:txBody>
      </p:sp>
      <p:pic>
        <p:nvPicPr>
          <p:cNvPr id="4" name="图片 3">
            <a:extLst>
              <a:ext uri="{FF2B5EF4-FFF2-40B4-BE49-F238E27FC236}">
                <a16:creationId xmlns:a16="http://schemas.microsoft.com/office/drawing/2014/main" id="{CAD078B3-3778-4902-905D-8B9BA8B23A33}"/>
              </a:ext>
            </a:extLst>
          </p:cNvPr>
          <p:cNvPicPr>
            <a:picLocks noChangeAspect="1"/>
          </p:cNvPicPr>
          <p:nvPr/>
        </p:nvPicPr>
        <p:blipFill>
          <a:blip r:embed="rId3"/>
          <a:stretch>
            <a:fillRect/>
          </a:stretch>
        </p:blipFill>
        <p:spPr>
          <a:xfrm>
            <a:off x="744958" y="5004048"/>
            <a:ext cx="3794687" cy="336035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4016" y="611561"/>
            <a:ext cx="6525344" cy="4523105"/>
          </a:xfrm>
          <a:prstGeom prst="rect">
            <a:avLst/>
          </a:prstGeom>
          <a:noFill/>
        </p:spPr>
        <p:txBody>
          <a:bodyPr wrap="square" rtlCol="0">
            <a:spAutoFit/>
          </a:bodyPr>
          <a:lstStyle/>
          <a:p>
            <a:r>
              <a:rPr lang="en-US" altLang="zh-CN" dirty="0"/>
              <a:t>(3)：Press the power switch, and if the switch become cool, it means the whole Feeder is charged with electricity.</a:t>
            </a:r>
          </a:p>
          <a:p>
            <a:endParaRPr lang="en-US" altLang="zh-CN" dirty="0"/>
          </a:p>
          <a:p>
            <a:r>
              <a:rPr lang="en-US" altLang="zh-CN" dirty="0"/>
              <a:t>(4)：Pressing the start button until running light is green, which means feeder can deliver the component automatically.</a:t>
            </a:r>
          </a:p>
          <a:p>
            <a:endParaRPr lang="en-US" altLang="zh-CN" dirty="0"/>
          </a:p>
          <a:p>
            <a:r>
              <a:rPr lang="en-US" altLang="zh-CN" dirty="0"/>
              <a:t>(5)：When it is connected with the mounter is successful, if there have component in the front-end it will send a signal to the mounter, and then pick the component.</a:t>
            </a:r>
          </a:p>
          <a:p>
            <a:endParaRPr lang="en-US" altLang="zh-CN" dirty="0"/>
          </a:p>
          <a:p>
            <a:r>
              <a:rPr lang="en-US" altLang="zh-CN" dirty="0"/>
              <a:t>（6）：Press the stop button until the device changes from the automatic state to the stop state.</a:t>
            </a:r>
          </a:p>
          <a:p>
            <a:endParaRPr lang="en-US" altLang="zh-CN" dirty="0"/>
          </a:p>
          <a:p>
            <a:r>
              <a:rPr lang="en-US" altLang="zh-CN" dirty="0"/>
              <a:t>（7）：When the running light of the device keeps flashing, it means an alarm, and then press the stop button for a long time until the running light stops flashing.</a:t>
            </a:r>
          </a:p>
        </p:txBody>
      </p:sp>
      <p:sp>
        <p:nvSpPr>
          <p:cNvPr id="5" name="灯片编号占位符 4"/>
          <p:cNvSpPr>
            <a:spLocks noGrp="1"/>
          </p:cNvSpPr>
          <p:nvPr>
            <p:ph type="sldNum" sz="quarter" idx="12"/>
          </p:nvPr>
        </p:nvSpPr>
        <p:spPr/>
        <p:txBody>
          <a:bodyPr/>
          <a:lstStyle/>
          <a:p>
            <a:fld id="{F6EA6826-B3B4-44F8-8A98-45D0829AD93F}" type="slidenum">
              <a:rPr lang="zh-CN" altLang="en-US" smtClean="0"/>
              <a:t>15</a:t>
            </a:fld>
            <a:endParaRPr lang="zh-CN" altLang="en-US"/>
          </a:p>
        </p:txBody>
      </p:sp>
      <p:sp>
        <p:nvSpPr>
          <p:cNvPr id="4" name="文本框 3"/>
          <p:cNvSpPr txBox="1"/>
          <p:nvPr/>
        </p:nvSpPr>
        <p:spPr>
          <a:xfrm>
            <a:off x="1264285" y="171450"/>
            <a:ext cx="3994150" cy="460375"/>
          </a:xfrm>
          <a:prstGeom prst="rect">
            <a:avLst/>
          </a:prstGeom>
          <a:noFill/>
        </p:spPr>
        <p:txBody>
          <a:bodyPr wrap="none" rtlCol="0" anchor="t">
            <a:spAutoFit/>
          </a:bodyPr>
          <a:lstStyle/>
          <a:p>
            <a:pPr algn="l"/>
            <a:r>
              <a:rPr lang="zh-CN" altLang="en-US" sz="2400" b="1" dirty="0">
                <a:latin typeface="Arial" panose="020B0604020202020204" pitchFamily="34" charset="0"/>
                <a:cs typeface="Arial" panose="020B0604020202020204" pitchFamily="34" charset="0"/>
                <a:sym typeface="+mn-ea"/>
              </a:rPr>
              <a:t>Chapter </a:t>
            </a:r>
            <a:r>
              <a:rPr lang="en-US" altLang="zh-CN" sz="2400" b="1" dirty="0">
                <a:latin typeface="Arial" panose="020B0604020202020204" pitchFamily="34" charset="0"/>
                <a:cs typeface="Arial" panose="020B0604020202020204" pitchFamily="34" charset="0"/>
                <a:sym typeface="+mn-ea"/>
              </a:rPr>
              <a:t>4</a:t>
            </a:r>
            <a:r>
              <a:rPr lang="zh-CN" altLang="en-US" sz="2400" b="1" dirty="0">
                <a:latin typeface="Arial" panose="020B0604020202020204" pitchFamily="34" charset="0"/>
                <a:cs typeface="Arial" panose="020B0604020202020204" pitchFamily="34" charset="0"/>
                <a:sym typeface="+mn-ea"/>
              </a:rPr>
              <a:t>：</a:t>
            </a:r>
            <a:r>
              <a:rPr lang="en-US" altLang="zh-CN" sz="2400" b="1" dirty="0">
                <a:latin typeface="Arial" panose="020B0604020202020204" pitchFamily="34" charset="0"/>
                <a:cs typeface="Arial" panose="020B0604020202020204" pitchFamily="34" charset="0"/>
                <a:sym typeface="+mn-ea"/>
              </a:rPr>
              <a:t>O</a:t>
            </a:r>
            <a:r>
              <a:rPr lang="en-US" sz="2400" b="1" dirty="0">
                <a:latin typeface="Arial" panose="020B0604020202020204" pitchFamily="34" charset="0"/>
                <a:cs typeface="Arial" panose="020B0604020202020204" pitchFamily="34" charset="0"/>
                <a:sym typeface="+mn-ea"/>
              </a:rPr>
              <a:t>peration</a:t>
            </a:r>
            <a:r>
              <a:rPr lang="zh-CN" altLang="en-US" sz="2400" b="1" dirty="0">
                <a:latin typeface="Arial" panose="020B0604020202020204" pitchFamily="34" charset="0"/>
                <a:cs typeface="Arial" panose="020B0604020202020204" pitchFamily="34" charset="0"/>
                <a:sym typeface="+mn-ea"/>
              </a:rPr>
              <a:t> </a:t>
            </a:r>
            <a:r>
              <a:rPr lang="en-US" altLang="zh-CN" sz="2400" b="1" dirty="0">
                <a:latin typeface="Arial" panose="020B0604020202020204" pitchFamily="34" charset="0"/>
                <a:cs typeface="Arial" panose="020B0604020202020204" pitchFamily="34" charset="0"/>
                <a:sym typeface="+mn-ea"/>
              </a:rPr>
              <a:t>way</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cstate="print">
            <a:lum contrast="30000"/>
          </a:blip>
          <a:srcRect/>
          <a:stretch>
            <a:fillRect/>
          </a:stretch>
        </p:blipFill>
        <p:spPr bwMode="auto">
          <a:xfrm>
            <a:off x="0" y="1196390"/>
            <a:ext cx="6713065" cy="1152128"/>
          </a:xfrm>
          <a:prstGeom prst="rect">
            <a:avLst/>
          </a:prstGeom>
          <a:noFill/>
          <a:ln w="9525">
            <a:noFill/>
            <a:miter lim="800000"/>
            <a:headEnd/>
            <a:tailEnd/>
          </a:ln>
        </p:spPr>
      </p:pic>
      <p:cxnSp>
        <p:nvCxnSpPr>
          <p:cNvPr id="10" name="肘形连接符 9"/>
          <p:cNvCxnSpPr>
            <a:endCxn id="16" idx="1"/>
          </p:cNvCxnSpPr>
          <p:nvPr/>
        </p:nvCxnSpPr>
        <p:spPr>
          <a:xfrm rot="5400000" flipV="1">
            <a:off x="-172720" y="2340610"/>
            <a:ext cx="1370965" cy="360045"/>
          </a:xfrm>
          <a:prstGeom prst="bentConnector2">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5725" y="826770"/>
            <a:ext cx="6395720" cy="368300"/>
          </a:xfrm>
          <a:prstGeom prst="rect">
            <a:avLst/>
          </a:prstGeom>
          <a:noFill/>
        </p:spPr>
        <p:txBody>
          <a:bodyPr wrap="square" rtlCol="0">
            <a:spAutoFit/>
          </a:bodyPr>
          <a:lstStyle/>
          <a:p>
            <a:r>
              <a:rPr lang="zh-CN" altLang="en-US" b="1" dirty="0"/>
              <a:t>（一）：</a:t>
            </a:r>
            <a:r>
              <a:rPr b="1" dirty="0"/>
              <a:t>Optical fiber adjustment --Induction component</a:t>
            </a:r>
          </a:p>
        </p:txBody>
      </p:sp>
      <p:sp>
        <p:nvSpPr>
          <p:cNvPr id="16" name="矩形 15"/>
          <p:cNvSpPr/>
          <p:nvPr/>
        </p:nvSpPr>
        <p:spPr>
          <a:xfrm>
            <a:off x="692785" y="3026410"/>
            <a:ext cx="3247390" cy="36004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400" dirty="0">
                <a:solidFill>
                  <a:schemeClr val="tx1"/>
                </a:solidFill>
              </a:rPr>
              <a:t>Fiber at f</a:t>
            </a:r>
            <a:r>
              <a:rPr lang="zh-CN" altLang="en-US" sz="1400" dirty="0">
                <a:solidFill>
                  <a:schemeClr val="tx1"/>
                </a:solidFill>
              </a:rPr>
              <a:t>ront-end induction </a:t>
            </a:r>
            <a:r>
              <a:rPr lang="en-US" altLang="zh-CN" sz="1400" dirty="0">
                <a:solidFill>
                  <a:schemeClr val="tx1"/>
                </a:solidFill>
              </a:rPr>
              <a:t>component</a:t>
            </a:r>
            <a:endParaRPr lang="zh-CN" altLang="en-US" sz="1400" dirty="0">
              <a:solidFill>
                <a:schemeClr val="tx1"/>
              </a:solidFill>
            </a:endParaRPr>
          </a:p>
        </p:txBody>
      </p:sp>
      <p:cxnSp>
        <p:nvCxnSpPr>
          <p:cNvPr id="18" name="肘形连接符 9"/>
          <p:cNvCxnSpPr>
            <a:endCxn id="20" idx="1"/>
          </p:cNvCxnSpPr>
          <p:nvPr/>
        </p:nvCxnSpPr>
        <p:spPr>
          <a:xfrm rot="16200000" flipH="1">
            <a:off x="1322766" y="2285622"/>
            <a:ext cx="540060" cy="72008"/>
          </a:xfrm>
          <a:prstGeom prst="bentConnector2">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0" name="矩形 19"/>
          <p:cNvSpPr/>
          <p:nvPr/>
        </p:nvSpPr>
        <p:spPr>
          <a:xfrm>
            <a:off x="1628775" y="2308225"/>
            <a:ext cx="1800225" cy="56578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tx1"/>
                </a:solidFill>
              </a:rPr>
              <a:t>Fiber at mid section to return tube</a:t>
            </a:r>
          </a:p>
        </p:txBody>
      </p:sp>
      <p:sp>
        <p:nvSpPr>
          <p:cNvPr id="32" name="矩形 31"/>
          <p:cNvSpPr/>
          <p:nvPr/>
        </p:nvSpPr>
        <p:spPr>
          <a:xfrm>
            <a:off x="3789045" y="2411095"/>
            <a:ext cx="1739265" cy="50419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tx1"/>
                </a:solidFill>
              </a:rPr>
              <a:t>Fiber optic amplifier at front end</a:t>
            </a:r>
          </a:p>
        </p:txBody>
      </p:sp>
      <p:cxnSp>
        <p:nvCxnSpPr>
          <p:cNvPr id="41" name="肘形连接符 40"/>
          <p:cNvCxnSpPr>
            <a:endCxn id="32" idx="0"/>
          </p:cNvCxnSpPr>
          <p:nvPr/>
        </p:nvCxnSpPr>
        <p:spPr>
          <a:xfrm rot="5400000">
            <a:off x="4371077" y="1834550"/>
            <a:ext cx="936104" cy="360040"/>
          </a:xfrm>
          <a:prstGeom prst="bentConnector3">
            <a:avLst>
              <a:gd name="adj1" fmla="val 50000"/>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47" name="矩形 46"/>
          <p:cNvSpPr/>
          <p:nvPr/>
        </p:nvSpPr>
        <p:spPr>
          <a:xfrm>
            <a:off x="4248785" y="3058795"/>
            <a:ext cx="2464435" cy="360045"/>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400" dirty="0">
                <a:solidFill>
                  <a:schemeClr val="tx1"/>
                </a:solidFill>
              </a:rPr>
              <a:t>Fiber optic amplifier at mid end</a:t>
            </a:r>
          </a:p>
        </p:txBody>
      </p:sp>
      <p:cxnSp>
        <p:nvCxnSpPr>
          <p:cNvPr id="49" name="肘形连接符 48"/>
          <p:cNvCxnSpPr/>
          <p:nvPr/>
        </p:nvCxnSpPr>
        <p:spPr>
          <a:xfrm rot="5400000">
            <a:off x="5192395" y="2446655"/>
            <a:ext cx="1080770" cy="144145"/>
          </a:xfrm>
          <a:prstGeom prst="bentConnector3">
            <a:avLst>
              <a:gd name="adj1" fmla="val 50029"/>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04664" y="3497853"/>
            <a:ext cx="5904656" cy="922020"/>
          </a:xfrm>
          <a:prstGeom prst="rect">
            <a:avLst/>
          </a:prstGeom>
          <a:noFill/>
        </p:spPr>
        <p:txBody>
          <a:bodyPr wrap="square" rtlCol="0">
            <a:spAutoFit/>
          </a:bodyPr>
          <a:lstStyle/>
          <a:p>
            <a:r>
              <a:rPr lang="zh-CN" altLang="en-US" dirty="0"/>
              <a:t>（</a:t>
            </a:r>
            <a:r>
              <a:rPr lang="en-US" altLang="zh-CN" dirty="0"/>
              <a:t>1</a:t>
            </a:r>
            <a:r>
              <a:rPr lang="zh-CN" altLang="en-US" dirty="0"/>
              <a:t>）：</a:t>
            </a:r>
            <a:r>
              <a:rPr dirty="0"/>
              <a:t>When </a:t>
            </a:r>
            <a:r>
              <a:rPr lang="en-US" dirty="0"/>
              <a:t>the component at front end is</a:t>
            </a:r>
            <a:r>
              <a:rPr dirty="0"/>
              <a:t> in the right position </a:t>
            </a:r>
            <a:r>
              <a:rPr lang="en-US" dirty="0"/>
              <a:t>but</a:t>
            </a:r>
            <a:r>
              <a:rPr dirty="0"/>
              <a:t> the lamp does not light up, then should increase the threshold by pressing  "+" sign.</a:t>
            </a:r>
            <a:r>
              <a:rPr lang="zh-CN" altLang="en-US" dirty="0"/>
              <a:t>As shown in </a:t>
            </a:r>
            <a:r>
              <a:rPr lang="en-US" altLang="zh-CN" dirty="0"/>
              <a:t>A</a:t>
            </a:r>
            <a:endParaRPr lang="zh-CN" altLang="en-US" dirty="0"/>
          </a:p>
        </p:txBody>
      </p:sp>
      <p:sp>
        <p:nvSpPr>
          <p:cNvPr id="63" name="TextBox 62"/>
          <p:cNvSpPr txBox="1"/>
          <p:nvPr/>
        </p:nvSpPr>
        <p:spPr>
          <a:xfrm>
            <a:off x="404664" y="4419357"/>
            <a:ext cx="6192688" cy="922020"/>
          </a:xfrm>
          <a:prstGeom prst="rect">
            <a:avLst/>
          </a:prstGeom>
          <a:noFill/>
        </p:spPr>
        <p:txBody>
          <a:bodyPr wrap="square" rtlCol="0">
            <a:spAutoFit/>
          </a:bodyPr>
          <a:lstStyle/>
          <a:p>
            <a:r>
              <a:rPr lang="zh-CN" altLang="en-US" dirty="0"/>
              <a:t>（</a:t>
            </a:r>
            <a:r>
              <a:rPr lang="en-US" altLang="zh-CN" dirty="0"/>
              <a:t>2</a:t>
            </a:r>
            <a:r>
              <a:rPr lang="zh-CN" altLang="en-US" dirty="0"/>
              <a:t>）：When the component </a:t>
            </a:r>
            <a:r>
              <a:rPr lang="en-US" altLang="zh-CN" dirty="0"/>
              <a:t>at mid end </a:t>
            </a:r>
            <a:r>
              <a:rPr lang="zh-CN" altLang="en-US" dirty="0"/>
              <a:t>is </a:t>
            </a:r>
            <a:r>
              <a:rPr lang="en-US" altLang="zh-CN" dirty="0"/>
              <a:t>picked</a:t>
            </a:r>
            <a:r>
              <a:rPr lang="zh-CN" altLang="en-US" dirty="0"/>
              <a:t> and the indicator of the amplifier has not been extinguished,then should decrease the threshold by pressing  " </a:t>
            </a:r>
            <a:r>
              <a:rPr lang="en-US" altLang="zh-CN" b="1" dirty="0">
                <a:sym typeface="+mn-ea"/>
              </a:rPr>
              <a:t>- </a:t>
            </a:r>
            <a:r>
              <a:rPr lang="zh-CN" altLang="en-US" dirty="0"/>
              <a:t>" sign.As shown in</a:t>
            </a:r>
            <a:r>
              <a:rPr lang="en-US" altLang="zh-CN" dirty="0"/>
              <a:t>A</a:t>
            </a:r>
            <a:endParaRPr lang="zh-CN" altLang="en-US" dirty="0"/>
          </a:p>
        </p:txBody>
      </p:sp>
      <p:sp>
        <p:nvSpPr>
          <p:cNvPr id="64" name="TextBox 63"/>
          <p:cNvSpPr txBox="1"/>
          <p:nvPr/>
        </p:nvSpPr>
        <p:spPr>
          <a:xfrm>
            <a:off x="404664" y="6339577"/>
            <a:ext cx="6192688" cy="922020"/>
          </a:xfrm>
          <a:prstGeom prst="rect">
            <a:avLst/>
          </a:prstGeom>
          <a:noFill/>
        </p:spPr>
        <p:txBody>
          <a:bodyPr wrap="square" rtlCol="0">
            <a:spAutoFit/>
          </a:bodyPr>
          <a:lstStyle/>
          <a:p>
            <a:r>
              <a:rPr lang="en-US" altLang="zh-CN" dirty="0"/>
              <a:t>（4）：When the component at mid end is in the right position but the lamp does not light up, then should increase the threshold by pressing  "+" sign..As shown in A</a:t>
            </a:r>
          </a:p>
        </p:txBody>
      </p:sp>
      <p:sp>
        <p:nvSpPr>
          <p:cNvPr id="65" name="TextBox 64"/>
          <p:cNvSpPr txBox="1"/>
          <p:nvPr/>
        </p:nvSpPr>
        <p:spPr>
          <a:xfrm>
            <a:off x="404495" y="5341620"/>
            <a:ext cx="6589395" cy="922020"/>
          </a:xfrm>
          <a:prstGeom prst="rect">
            <a:avLst/>
          </a:prstGeom>
          <a:noFill/>
        </p:spPr>
        <p:txBody>
          <a:bodyPr wrap="square" rtlCol="0">
            <a:spAutoFit/>
          </a:bodyPr>
          <a:lstStyle/>
          <a:p>
            <a:r>
              <a:rPr lang="zh-CN" altLang="en-US" dirty="0"/>
              <a:t>（</a:t>
            </a:r>
            <a:r>
              <a:rPr lang="en-US" altLang="zh-CN" dirty="0"/>
              <a:t>3</a:t>
            </a:r>
            <a:r>
              <a:rPr lang="zh-CN" altLang="en-US" dirty="0"/>
              <a:t>）：</a:t>
            </a:r>
            <a:r>
              <a:rPr lang="zh-CN" altLang="en-US" dirty="0">
                <a:sym typeface="+mn-ea"/>
              </a:rPr>
              <a:t>When the component </a:t>
            </a:r>
            <a:r>
              <a:rPr lang="en-US" altLang="zh-CN" dirty="0">
                <a:sym typeface="+mn-ea"/>
              </a:rPr>
              <a:t>at mid end </a:t>
            </a:r>
            <a:r>
              <a:rPr lang="zh-CN" altLang="en-US" dirty="0">
                <a:sym typeface="+mn-ea"/>
              </a:rPr>
              <a:t>is removed </a:t>
            </a:r>
            <a:r>
              <a:rPr lang="en-US" altLang="zh-CN" dirty="0">
                <a:sym typeface="+mn-ea"/>
              </a:rPr>
              <a:t>away</a:t>
            </a:r>
            <a:r>
              <a:rPr lang="zh-CN" altLang="en-US" dirty="0">
                <a:sym typeface="+mn-ea"/>
              </a:rPr>
              <a:t> and the indicator of the amplifier has not been extinguished,then should decrease the threshold by pressing  " </a:t>
            </a:r>
            <a:r>
              <a:rPr lang="en-US" altLang="zh-CN" b="1" dirty="0">
                <a:sym typeface="+mn-ea"/>
              </a:rPr>
              <a:t>- </a:t>
            </a:r>
            <a:r>
              <a:rPr lang="zh-CN" altLang="en-US" dirty="0">
                <a:sym typeface="+mn-ea"/>
              </a:rPr>
              <a:t>" sign.As shown in</a:t>
            </a:r>
            <a:r>
              <a:rPr lang="en-US" altLang="zh-CN" dirty="0">
                <a:sym typeface="+mn-ea"/>
              </a:rPr>
              <a:t>A</a:t>
            </a:r>
            <a:endParaRPr lang="zh-CN" altLang="en-US" dirty="0"/>
          </a:p>
        </p:txBody>
      </p:sp>
      <p:sp>
        <p:nvSpPr>
          <p:cNvPr id="67" name="灯片编号占位符 66"/>
          <p:cNvSpPr>
            <a:spLocks noGrp="1"/>
          </p:cNvSpPr>
          <p:nvPr>
            <p:ph type="sldNum" sz="quarter" idx="12"/>
          </p:nvPr>
        </p:nvSpPr>
        <p:spPr>
          <a:xfrm>
            <a:off x="4914900" y="8690399"/>
            <a:ext cx="1600200" cy="486833"/>
          </a:xfrm>
        </p:spPr>
        <p:txBody>
          <a:bodyPr/>
          <a:lstStyle/>
          <a:p>
            <a:fld id="{F6EA6826-B3B4-44F8-8A98-45D0829AD93F}" type="slidenum">
              <a:rPr lang="zh-CN" altLang="en-US" smtClean="0"/>
              <a:t>16</a:t>
            </a:fld>
            <a:endParaRPr lang="zh-CN" altLang="en-US"/>
          </a:p>
        </p:txBody>
      </p:sp>
      <p:sp>
        <p:nvSpPr>
          <p:cNvPr id="3" name="文本框 2"/>
          <p:cNvSpPr txBox="1"/>
          <p:nvPr/>
        </p:nvSpPr>
        <p:spPr>
          <a:xfrm>
            <a:off x="979170" y="196215"/>
            <a:ext cx="4756150" cy="460375"/>
          </a:xfrm>
          <a:prstGeom prst="rect">
            <a:avLst/>
          </a:prstGeom>
          <a:noFill/>
        </p:spPr>
        <p:txBody>
          <a:bodyPr wrap="none" rtlCol="0" anchor="t">
            <a:spAutoFit/>
          </a:bodyPr>
          <a:lstStyle/>
          <a:p>
            <a:r>
              <a:rPr lang="en-US" altLang="zh-CN" sz="2400" b="1" dirty="0">
                <a:latin typeface="Arial" panose="020B0604020202020204" pitchFamily="34" charset="0"/>
                <a:cs typeface="Arial" panose="020B0604020202020204" pitchFamily="34" charset="0"/>
                <a:sym typeface="+mn-ea"/>
              </a:rPr>
              <a:t>Chapter 5：Adjustment method</a:t>
            </a:r>
            <a:endParaRPr lang="zh-CN" altLang="en-US" sz="2400">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6EA6826-B3B4-44F8-8A98-45D0829AD93F}" type="slidenum">
              <a:rPr lang="zh-CN" altLang="en-US" smtClean="0"/>
              <a:t>17</a:t>
            </a:fld>
            <a:endParaRPr lang="zh-CN" altLang="en-US"/>
          </a:p>
        </p:txBody>
      </p:sp>
      <p:pic>
        <p:nvPicPr>
          <p:cNvPr id="7172" name="Picture 4"/>
          <p:cNvPicPr>
            <a:picLocks noChangeAspect="1" noChangeArrowheads="1"/>
          </p:cNvPicPr>
          <p:nvPr/>
        </p:nvPicPr>
        <p:blipFill>
          <a:blip r:embed="rId2" cstate="print"/>
          <a:srcRect/>
          <a:stretch>
            <a:fillRect/>
          </a:stretch>
        </p:blipFill>
        <p:spPr bwMode="auto">
          <a:xfrm>
            <a:off x="516806" y="880343"/>
            <a:ext cx="6210300" cy="2876550"/>
          </a:xfrm>
          <a:prstGeom prst="rect">
            <a:avLst/>
          </a:prstGeom>
          <a:noFill/>
          <a:ln w="9525">
            <a:noFill/>
            <a:miter lim="800000"/>
            <a:headEnd/>
            <a:tailEnd/>
          </a:ln>
        </p:spPr>
      </p:pic>
      <p:sp>
        <p:nvSpPr>
          <p:cNvPr id="58" name="矩形 57"/>
          <p:cNvSpPr/>
          <p:nvPr/>
        </p:nvSpPr>
        <p:spPr>
          <a:xfrm>
            <a:off x="231140" y="1350010"/>
            <a:ext cx="1207135" cy="288290"/>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rPr>
              <a:t>pilot lamp</a:t>
            </a:r>
          </a:p>
        </p:txBody>
      </p:sp>
      <p:cxnSp>
        <p:nvCxnSpPr>
          <p:cNvPr id="60" name="直接箭头连接符 59"/>
          <p:cNvCxnSpPr>
            <a:stCxn id="58" idx="3"/>
          </p:cNvCxnSpPr>
          <p:nvPr/>
        </p:nvCxnSpPr>
        <p:spPr>
          <a:xfrm>
            <a:off x="1438305" y="1494125"/>
            <a:ext cx="648072" cy="648072"/>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050925" y="196215"/>
            <a:ext cx="4756150" cy="460375"/>
          </a:xfrm>
          <a:prstGeom prst="rect">
            <a:avLst/>
          </a:prstGeom>
          <a:noFill/>
        </p:spPr>
        <p:txBody>
          <a:bodyPr wrap="none" rtlCol="0" anchor="t">
            <a:spAutoFit/>
          </a:bodyPr>
          <a:lstStyle/>
          <a:p>
            <a:r>
              <a:rPr lang="en-US" altLang="zh-CN" sz="2400" b="1" dirty="0">
                <a:latin typeface="Arial" panose="020B0604020202020204" pitchFamily="34" charset="0"/>
                <a:cs typeface="Arial" panose="020B0604020202020204" pitchFamily="34" charset="0"/>
                <a:sym typeface="+mn-ea"/>
              </a:rPr>
              <a:t>Chapter 5：Adjustment method</a:t>
            </a:r>
            <a:endParaRPr lang="zh-CN" altLang="en-US" sz="2400">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a:stretch>
            <a:fillRect/>
          </a:stretch>
        </p:blipFill>
        <p:spPr bwMode="auto">
          <a:xfrm>
            <a:off x="1412017" y="4787518"/>
            <a:ext cx="1512168" cy="4384527"/>
          </a:xfrm>
          <a:prstGeom prst="rect">
            <a:avLst/>
          </a:prstGeom>
          <a:noFill/>
          <a:ln w="9525">
            <a:noFill/>
            <a:miter lim="800000"/>
            <a:headEnd/>
            <a:tailEnd/>
          </a:ln>
        </p:spPr>
      </p:pic>
      <p:sp>
        <p:nvSpPr>
          <p:cNvPr id="5" name="TextBox 4"/>
          <p:cNvSpPr txBox="1"/>
          <p:nvPr/>
        </p:nvSpPr>
        <p:spPr>
          <a:xfrm>
            <a:off x="513080" y="906780"/>
            <a:ext cx="6002020" cy="829945"/>
          </a:xfrm>
          <a:prstGeom prst="rect">
            <a:avLst/>
          </a:prstGeom>
          <a:noFill/>
        </p:spPr>
        <p:txBody>
          <a:bodyPr wrap="square" rtlCol="0">
            <a:spAutoFit/>
          </a:bodyPr>
          <a:lstStyle/>
          <a:p>
            <a:r>
              <a:rPr lang="en-US" altLang="zh-CN" sz="1600" dirty="0"/>
              <a:t>1</a:t>
            </a:r>
            <a:r>
              <a:rPr lang="zh-CN" altLang="en-US" sz="1600" dirty="0"/>
              <a:t>：When the components are easy to jam when entering the tubeline, the bottom cylinder should be adjusted upward or downward</a:t>
            </a:r>
            <a:r>
              <a:rPr lang="en-US" altLang="zh-CN" sz="1600" dirty="0"/>
              <a:t>.</a:t>
            </a:r>
            <a:r>
              <a:rPr lang="zh-CN" altLang="en-US" sz="1600" dirty="0">
                <a:sym typeface="+mn-ea"/>
              </a:rPr>
              <a:t>As shown in </a:t>
            </a:r>
            <a:r>
              <a:rPr lang="en-US" altLang="zh-CN" sz="1600" dirty="0">
                <a:sym typeface="+mn-ea"/>
              </a:rPr>
              <a:t>A.</a:t>
            </a:r>
            <a:endParaRPr lang="zh-CN" altLang="en-US" sz="1600" dirty="0"/>
          </a:p>
        </p:txBody>
      </p:sp>
      <p:cxnSp>
        <p:nvCxnSpPr>
          <p:cNvPr id="7" name="直接箭头连接符 6"/>
          <p:cNvCxnSpPr>
            <a:stCxn id="9" idx="1"/>
          </p:cNvCxnSpPr>
          <p:nvPr/>
        </p:nvCxnSpPr>
        <p:spPr>
          <a:xfrm flipH="1">
            <a:off x="2132097" y="8678080"/>
            <a:ext cx="1080120" cy="9843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12217" y="8416470"/>
            <a:ext cx="648072" cy="523220"/>
          </a:xfrm>
          <a:prstGeom prst="rect">
            <a:avLst/>
          </a:prstGeom>
          <a:noFill/>
        </p:spPr>
        <p:txBody>
          <a:bodyPr wrap="square" rtlCol="0">
            <a:spAutoFit/>
          </a:bodyPr>
          <a:lstStyle/>
          <a:p>
            <a:r>
              <a:rPr lang="en-US" altLang="zh-CN" sz="2800" dirty="0"/>
              <a:t>A</a:t>
            </a:r>
            <a:endParaRPr lang="zh-CN" altLang="en-US" sz="2800" dirty="0"/>
          </a:p>
        </p:txBody>
      </p:sp>
      <p:sp>
        <p:nvSpPr>
          <p:cNvPr id="10" name="TextBox 9"/>
          <p:cNvSpPr txBox="1"/>
          <p:nvPr/>
        </p:nvSpPr>
        <p:spPr>
          <a:xfrm>
            <a:off x="542925" y="1667510"/>
            <a:ext cx="5941060" cy="583565"/>
          </a:xfrm>
          <a:prstGeom prst="rect">
            <a:avLst/>
          </a:prstGeom>
          <a:noFill/>
        </p:spPr>
        <p:txBody>
          <a:bodyPr wrap="square" rtlCol="0">
            <a:spAutoFit/>
          </a:bodyPr>
          <a:lstStyle/>
          <a:p>
            <a:r>
              <a:rPr lang="en-US" altLang="zh-CN" sz="1600" dirty="0"/>
              <a:t>2</a:t>
            </a:r>
            <a:r>
              <a:rPr lang="zh-CN" altLang="en-US" sz="1600" dirty="0"/>
              <a:t>：When the inside air cylinder fails to push the component ,modify lightly the upper and lower positions of prop air sylinder.</a:t>
            </a:r>
            <a:r>
              <a:rPr lang="zh-CN" altLang="en-US" sz="1600" dirty="0">
                <a:sym typeface="+mn-ea"/>
              </a:rPr>
              <a:t>As shown in</a:t>
            </a:r>
            <a:r>
              <a:rPr lang="en-US" altLang="zh-CN" sz="1600" dirty="0"/>
              <a:t>B.</a:t>
            </a:r>
            <a:endParaRPr lang="zh-CN" altLang="en-US" sz="1600" dirty="0"/>
          </a:p>
        </p:txBody>
      </p:sp>
      <p:pic>
        <p:nvPicPr>
          <p:cNvPr id="8195" name="Picture 3"/>
          <p:cNvPicPr>
            <a:picLocks noChangeAspect="1" noChangeArrowheads="1"/>
          </p:cNvPicPr>
          <p:nvPr/>
        </p:nvPicPr>
        <p:blipFill>
          <a:blip r:embed="rId3" cstate="print"/>
          <a:srcRect/>
          <a:stretch>
            <a:fillRect/>
          </a:stretch>
        </p:blipFill>
        <p:spPr bwMode="auto">
          <a:xfrm>
            <a:off x="4436353" y="5032094"/>
            <a:ext cx="1080120" cy="3868665"/>
          </a:xfrm>
          <a:prstGeom prst="rect">
            <a:avLst/>
          </a:prstGeom>
          <a:noFill/>
          <a:ln w="9525">
            <a:noFill/>
            <a:miter lim="800000"/>
            <a:headEnd/>
            <a:tailEnd/>
          </a:ln>
        </p:spPr>
      </p:pic>
      <p:cxnSp>
        <p:nvCxnSpPr>
          <p:cNvPr id="17" name="直接箭头连接符 16"/>
          <p:cNvCxnSpPr/>
          <p:nvPr/>
        </p:nvCxnSpPr>
        <p:spPr>
          <a:xfrm flipH="1">
            <a:off x="5156433" y="7120326"/>
            <a:ext cx="936104" cy="216024"/>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6020529" y="6885138"/>
            <a:ext cx="648072" cy="523220"/>
          </a:xfrm>
          <a:prstGeom prst="rect">
            <a:avLst/>
          </a:prstGeom>
          <a:noFill/>
        </p:spPr>
        <p:txBody>
          <a:bodyPr wrap="square" rtlCol="0">
            <a:spAutoFit/>
          </a:bodyPr>
          <a:lstStyle/>
          <a:p>
            <a:r>
              <a:rPr lang="en-US" altLang="zh-CN" sz="2800" dirty="0"/>
              <a:t>B</a:t>
            </a:r>
            <a:endParaRPr lang="zh-CN" altLang="en-US" sz="2800" dirty="0"/>
          </a:p>
        </p:txBody>
      </p:sp>
      <p:sp>
        <p:nvSpPr>
          <p:cNvPr id="20" name="TextBox 19"/>
          <p:cNvSpPr txBox="1"/>
          <p:nvPr/>
        </p:nvSpPr>
        <p:spPr>
          <a:xfrm>
            <a:off x="476885" y="2251075"/>
            <a:ext cx="5941060" cy="583565"/>
          </a:xfrm>
          <a:prstGeom prst="rect">
            <a:avLst/>
          </a:prstGeom>
          <a:noFill/>
        </p:spPr>
        <p:txBody>
          <a:bodyPr wrap="square" rtlCol="0">
            <a:spAutoFit/>
          </a:bodyPr>
          <a:lstStyle/>
          <a:p>
            <a:r>
              <a:rPr lang="en-US" altLang="zh-CN" sz="1600" dirty="0"/>
              <a:t>3</a:t>
            </a:r>
            <a:r>
              <a:rPr lang="zh-CN" altLang="en-US" sz="1600" dirty="0"/>
              <a:t>：When the empty tube is fall down not fluent, adjust the width of the baffle plate on the left and right sides bigger a little.</a:t>
            </a:r>
            <a:r>
              <a:rPr lang="zh-CN" altLang="en-US" sz="1600" dirty="0">
                <a:sym typeface="+mn-ea"/>
              </a:rPr>
              <a:t>As shown in </a:t>
            </a:r>
            <a:r>
              <a:rPr lang="en-US" altLang="zh-CN" sz="1600" dirty="0">
                <a:sym typeface="+mn-ea"/>
              </a:rPr>
              <a:t>C</a:t>
            </a:r>
            <a:r>
              <a:rPr lang="en-US" altLang="zh-CN" sz="1600" dirty="0"/>
              <a:t>.</a:t>
            </a:r>
            <a:endParaRPr lang="zh-CN" altLang="en-US" sz="1600" dirty="0"/>
          </a:p>
        </p:txBody>
      </p:sp>
      <p:cxnSp>
        <p:nvCxnSpPr>
          <p:cNvPr id="23" name="直接箭头连接符 22"/>
          <p:cNvCxnSpPr/>
          <p:nvPr/>
        </p:nvCxnSpPr>
        <p:spPr>
          <a:xfrm flipH="1">
            <a:off x="2276113" y="5824182"/>
            <a:ext cx="936104" cy="216024"/>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H="1">
            <a:off x="1916073" y="5824182"/>
            <a:ext cx="1368152" cy="7200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068960" y="5607905"/>
            <a:ext cx="648072" cy="523220"/>
          </a:xfrm>
          <a:prstGeom prst="rect">
            <a:avLst/>
          </a:prstGeom>
          <a:noFill/>
        </p:spPr>
        <p:txBody>
          <a:bodyPr wrap="square" rtlCol="0">
            <a:spAutoFit/>
          </a:bodyPr>
          <a:lstStyle/>
          <a:p>
            <a:r>
              <a:rPr lang="en-US" altLang="zh-CN" sz="2800" dirty="0"/>
              <a:t>C</a:t>
            </a:r>
            <a:endParaRPr lang="zh-CN" altLang="en-US" sz="2800" dirty="0"/>
          </a:p>
        </p:txBody>
      </p:sp>
      <p:sp>
        <p:nvSpPr>
          <p:cNvPr id="32" name="TextBox 31"/>
          <p:cNvSpPr txBox="1"/>
          <p:nvPr/>
        </p:nvSpPr>
        <p:spPr>
          <a:xfrm>
            <a:off x="477178" y="2834789"/>
            <a:ext cx="5832648" cy="1076325"/>
          </a:xfrm>
          <a:prstGeom prst="rect">
            <a:avLst/>
          </a:prstGeom>
          <a:noFill/>
        </p:spPr>
        <p:txBody>
          <a:bodyPr wrap="square" rtlCol="0">
            <a:spAutoFit/>
          </a:bodyPr>
          <a:lstStyle/>
          <a:p>
            <a:r>
              <a:rPr lang="en-US" altLang="zh-CN" sz="1600" dirty="0"/>
              <a:t>4</a:t>
            </a:r>
            <a:r>
              <a:rPr lang="zh-CN" altLang="en-US" sz="1600" dirty="0"/>
              <a:t>：When there have tube at the bottom and the tube is till continue falling out, instead of the bar draw back, then adjust the position of sensor (as D),placing the right position of tube, before that the indicator light of the sensor is on.</a:t>
            </a:r>
          </a:p>
        </p:txBody>
      </p:sp>
      <p:sp>
        <p:nvSpPr>
          <p:cNvPr id="33" name="TextBox 32"/>
          <p:cNvSpPr txBox="1"/>
          <p:nvPr/>
        </p:nvSpPr>
        <p:spPr>
          <a:xfrm>
            <a:off x="477178" y="3839220"/>
            <a:ext cx="6237312" cy="1198880"/>
          </a:xfrm>
          <a:prstGeom prst="rect">
            <a:avLst/>
          </a:prstGeom>
          <a:noFill/>
        </p:spPr>
        <p:txBody>
          <a:bodyPr wrap="square" rtlCol="0">
            <a:spAutoFit/>
          </a:bodyPr>
          <a:lstStyle/>
          <a:p>
            <a:r>
              <a:rPr lang="en-US" altLang="zh-CN" sz="1800" dirty="0"/>
              <a:t>6:When there are many tube in the back-end charging place, but each feed spring will push the component to the bottom, then the position of the sensor (as E) will be adjusted. Then when there are tube above, the sensor (as E)will light up.</a:t>
            </a:r>
          </a:p>
        </p:txBody>
      </p:sp>
      <p:cxnSp>
        <p:nvCxnSpPr>
          <p:cNvPr id="34" name="直接箭头连接符 33"/>
          <p:cNvCxnSpPr/>
          <p:nvPr/>
        </p:nvCxnSpPr>
        <p:spPr>
          <a:xfrm>
            <a:off x="691937" y="7667838"/>
            <a:ext cx="1080120" cy="288032"/>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37" name="直接箭头连接符 36"/>
          <p:cNvCxnSpPr/>
          <p:nvPr/>
        </p:nvCxnSpPr>
        <p:spPr>
          <a:xfrm>
            <a:off x="691937" y="7019766"/>
            <a:ext cx="1080120" cy="576064"/>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403905" y="7379806"/>
            <a:ext cx="648072" cy="523220"/>
          </a:xfrm>
          <a:prstGeom prst="rect">
            <a:avLst/>
          </a:prstGeom>
          <a:noFill/>
        </p:spPr>
        <p:txBody>
          <a:bodyPr wrap="square" rtlCol="0">
            <a:spAutoFit/>
          </a:bodyPr>
          <a:lstStyle/>
          <a:p>
            <a:r>
              <a:rPr lang="en-US" altLang="zh-CN" sz="2800" dirty="0"/>
              <a:t>D</a:t>
            </a:r>
            <a:endParaRPr lang="zh-CN" altLang="en-US" sz="2800" dirty="0"/>
          </a:p>
        </p:txBody>
      </p:sp>
      <p:sp>
        <p:nvSpPr>
          <p:cNvPr id="41" name="TextBox 40"/>
          <p:cNvSpPr txBox="1"/>
          <p:nvPr/>
        </p:nvSpPr>
        <p:spPr>
          <a:xfrm>
            <a:off x="403905" y="6659726"/>
            <a:ext cx="648072" cy="523220"/>
          </a:xfrm>
          <a:prstGeom prst="rect">
            <a:avLst/>
          </a:prstGeom>
          <a:noFill/>
        </p:spPr>
        <p:txBody>
          <a:bodyPr wrap="square" rtlCol="0">
            <a:spAutoFit/>
          </a:bodyPr>
          <a:lstStyle/>
          <a:p>
            <a:r>
              <a:rPr lang="en-US" altLang="zh-CN" sz="2800" dirty="0"/>
              <a:t>E</a:t>
            </a:r>
            <a:endParaRPr lang="zh-CN" altLang="en-US" sz="2800" dirty="0"/>
          </a:p>
        </p:txBody>
      </p:sp>
      <p:sp>
        <p:nvSpPr>
          <p:cNvPr id="46" name="灯片编号占位符 45"/>
          <p:cNvSpPr>
            <a:spLocks noGrp="1"/>
          </p:cNvSpPr>
          <p:nvPr>
            <p:ph type="sldNum" sz="quarter" idx="12"/>
          </p:nvPr>
        </p:nvSpPr>
        <p:spPr/>
        <p:txBody>
          <a:bodyPr/>
          <a:lstStyle/>
          <a:p>
            <a:fld id="{F6EA6826-B3B4-44F8-8A98-45D0829AD93F}" type="slidenum">
              <a:rPr lang="zh-CN" altLang="en-US" smtClean="0"/>
              <a:t>18</a:t>
            </a:fld>
            <a:endParaRPr lang="zh-CN" altLang="en-US"/>
          </a:p>
        </p:txBody>
      </p:sp>
      <p:sp>
        <p:nvSpPr>
          <p:cNvPr id="8" name="TextBox 1"/>
          <p:cNvSpPr txBox="1"/>
          <p:nvPr/>
        </p:nvSpPr>
        <p:spPr>
          <a:xfrm>
            <a:off x="-8255" y="611505"/>
            <a:ext cx="6722745" cy="368300"/>
          </a:xfrm>
          <a:prstGeom prst="rect">
            <a:avLst/>
          </a:prstGeom>
          <a:noFill/>
        </p:spPr>
        <p:txBody>
          <a:bodyPr wrap="square" rtlCol="0">
            <a:spAutoFit/>
          </a:bodyPr>
          <a:lstStyle/>
          <a:p>
            <a:pPr algn="l"/>
            <a:r>
              <a:rPr lang="zh-CN" altLang="en-US" sz="1600" dirty="0"/>
              <a:t>（二）：</a:t>
            </a:r>
            <a:r>
              <a:rPr lang="zh-CN" altLang="en-US" sz="1800" b="1" dirty="0"/>
              <a:t>Position adjustment of upper and lower managed cylinders</a:t>
            </a:r>
          </a:p>
        </p:txBody>
      </p:sp>
      <p:sp>
        <p:nvSpPr>
          <p:cNvPr id="12" name="TextBox 4"/>
          <p:cNvSpPr txBox="1"/>
          <p:nvPr/>
        </p:nvSpPr>
        <p:spPr>
          <a:xfrm>
            <a:off x="513080" y="906780"/>
            <a:ext cx="6002020" cy="829945"/>
          </a:xfrm>
          <a:prstGeom prst="rect">
            <a:avLst/>
          </a:prstGeom>
          <a:noFill/>
        </p:spPr>
        <p:txBody>
          <a:bodyPr wrap="square" rtlCol="0">
            <a:spAutoFit/>
          </a:bodyPr>
          <a:lstStyle/>
          <a:p>
            <a:r>
              <a:rPr lang="en-US" altLang="zh-CN" sz="1600" dirty="0"/>
              <a:t>1</a:t>
            </a:r>
            <a:r>
              <a:rPr lang="zh-CN" altLang="en-US" sz="1600" dirty="0"/>
              <a:t>：When the components are easy to jam when entering the tubeline, the bottom cylinder should be adjusted upward or downward</a:t>
            </a:r>
            <a:r>
              <a:rPr lang="en-US" altLang="zh-CN" sz="1600" dirty="0"/>
              <a:t>.</a:t>
            </a:r>
            <a:r>
              <a:rPr lang="zh-CN" altLang="en-US" sz="1600" dirty="0">
                <a:sym typeface="+mn-ea"/>
              </a:rPr>
              <a:t>As shown in </a:t>
            </a:r>
            <a:r>
              <a:rPr lang="en-US" altLang="zh-CN" sz="1600" dirty="0">
                <a:sym typeface="+mn-ea"/>
              </a:rPr>
              <a:t>A.</a:t>
            </a:r>
            <a:endParaRPr lang="zh-CN" altLang="en-US" sz="1600" dirty="0"/>
          </a:p>
        </p:txBody>
      </p:sp>
      <p:sp>
        <p:nvSpPr>
          <p:cNvPr id="15" name="TextBox 9"/>
          <p:cNvSpPr txBox="1"/>
          <p:nvPr/>
        </p:nvSpPr>
        <p:spPr>
          <a:xfrm>
            <a:off x="542925" y="1667510"/>
            <a:ext cx="5941060" cy="583565"/>
          </a:xfrm>
          <a:prstGeom prst="rect">
            <a:avLst/>
          </a:prstGeom>
          <a:noFill/>
        </p:spPr>
        <p:txBody>
          <a:bodyPr wrap="square" rtlCol="0">
            <a:spAutoFit/>
          </a:bodyPr>
          <a:lstStyle/>
          <a:p>
            <a:r>
              <a:rPr lang="en-US" altLang="zh-CN" sz="1600" dirty="0"/>
              <a:t>2</a:t>
            </a:r>
            <a:r>
              <a:rPr lang="zh-CN" altLang="en-US" sz="1600" dirty="0"/>
              <a:t>：When the inside air cylinder fails to push the component ,modify lightly the upper and lower positions of prop air sylinder.</a:t>
            </a:r>
            <a:r>
              <a:rPr lang="zh-CN" altLang="en-US" sz="1600" dirty="0">
                <a:sym typeface="+mn-ea"/>
              </a:rPr>
              <a:t>As shown in</a:t>
            </a:r>
            <a:r>
              <a:rPr lang="en-US" altLang="zh-CN" sz="1600" dirty="0"/>
              <a:t>B.</a:t>
            </a:r>
            <a:endParaRPr lang="zh-CN" altLang="en-US" sz="1600" dirty="0"/>
          </a:p>
        </p:txBody>
      </p:sp>
      <p:sp>
        <p:nvSpPr>
          <p:cNvPr id="25" name="TextBox 19"/>
          <p:cNvSpPr txBox="1"/>
          <p:nvPr/>
        </p:nvSpPr>
        <p:spPr>
          <a:xfrm>
            <a:off x="476885" y="2251075"/>
            <a:ext cx="5941060" cy="583565"/>
          </a:xfrm>
          <a:prstGeom prst="rect">
            <a:avLst/>
          </a:prstGeom>
          <a:noFill/>
        </p:spPr>
        <p:txBody>
          <a:bodyPr wrap="square" rtlCol="0">
            <a:spAutoFit/>
          </a:bodyPr>
          <a:lstStyle/>
          <a:p>
            <a:r>
              <a:rPr lang="en-US" altLang="zh-CN" sz="1600" dirty="0"/>
              <a:t>3</a:t>
            </a:r>
            <a:r>
              <a:rPr lang="zh-CN" altLang="en-US" sz="1600" dirty="0"/>
              <a:t>：When the empty tube is fall down not fluent, adjust the width of the baffle plate on the left and right sides bigger a little.</a:t>
            </a:r>
            <a:r>
              <a:rPr lang="zh-CN" altLang="en-US" sz="1600" dirty="0">
                <a:sym typeface="+mn-ea"/>
              </a:rPr>
              <a:t>As shown in </a:t>
            </a:r>
            <a:r>
              <a:rPr lang="en-US" altLang="zh-CN" sz="1600" dirty="0">
                <a:sym typeface="+mn-ea"/>
              </a:rPr>
              <a:t>C</a:t>
            </a:r>
            <a:r>
              <a:rPr lang="en-US" altLang="zh-CN" sz="1600" dirty="0"/>
              <a:t>.</a:t>
            </a:r>
            <a:endParaRPr lang="zh-CN" altLang="en-US" sz="1600" dirty="0"/>
          </a:p>
        </p:txBody>
      </p:sp>
      <p:sp>
        <p:nvSpPr>
          <p:cNvPr id="29" name="TextBox 27"/>
          <p:cNvSpPr txBox="1"/>
          <p:nvPr/>
        </p:nvSpPr>
        <p:spPr>
          <a:xfrm>
            <a:off x="3284225" y="5536150"/>
            <a:ext cx="648072" cy="523220"/>
          </a:xfrm>
          <a:prstGeom prst="rect">
            <a:avLst/>
          </a:prstGeom>
          <a:noFill/>
        </p:spPr>
        <p:txBody>
          <a:bodyPr wrap="square" rtlCol="0">
            <a:spAutoFit/>
          </a:bodyPr>
          <a:lstStyle/>
          <a:p>
            <a:r>
              <a:rPr lang="en-US" altLang="zh-CN" sz="2800" dirty="0"/>
              <a:t>C</a:t>
            </a:r>
            <a:endParaRPr lang="zh-CN" altLang="en-US" sz="2800" dirty="0"/>
          </a:p>
        </p:txBody>
      </p:sp>
      <p:sp>
        <p:nvSpPr>
          <p:cNvPr id="30" name="TextBox 31"/>
          <p:cNvSpPr txBox="1"/>
          <p:nvPr/>
        </p:nvSpPr>
        <p:spPr>
          <a:xfrm>
            <a:off x="477178" y="2834789"/>
            <a:ext cx="5832648" cy="1076325"/>
          </a:xfrm>
          <a:prstGeom prst="rect">
            <a:avLst/>
          </a:prstGeom>
          <a:noFill/>
        </p:spPr>
        <p:txBody>
          <a:bodyPr wrap="square" rtlCol="0">
            <a:spAutoFit/>
          </a:bodyPr>
          <a:lstStyle/>
          <a:p>
            <a:r>
              <a:rPr lang="en-US" altLang="zh-CN" sz="1600" dirty="0"/>
              <a:t>4</a:t>
            </a:r>
            <a:r>
              <a:rPr lang="zh-CN" altLang="en-US" sz="1600" dirty="0"/>
              <a:t>：When there have tube at the bottom and the tube is till continue falling out, instead of the bar draw back, then adjust the position of sensor (as D),placing the right position of tube, before that the indicator light of the sensor is on.</a:t>
            </a:r>
          </a:p>
        </p:txBody>
      </p:sp>
      <p:sp>
        <p:nvSpPr>
          <p:cNvPr id="39" name="灯片编号占位符 45"/>
          <p:cNvSpPr>
            <a:spLocks noGrp="1"/>
          </p:cNvSpPr>
          <p:nvPr/>
        </p:nvSpPr>
        <p:spPr>
          <a:xfrm>
            <a:off x="4914900" y="8475134"/>
            <a:ext cx="1600200" cy="486833"/>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6EA6826-B3B4-44F8-8A98-45D0829AD93F}" type="slidenum">
              <a:rPr lang="zh-CN" altLang="en-US" smtClean="0"/>
              <a:t>18</a:t>
            </a:fld>
            <a:endParaRPr lang="zh-CN" altLang="en-US"/>
          </a:p>
        </p:txBody>
      </p:sp>
      <p:sp>
        <p:nvSpPr>
          <p:cNvPr id="42" name="文本框 41"/>
          <p:cNvSpPr txBox="1"/>
          <p:nvPr/>
        </p:nvSpPr>
        <p:spPr>
          <a:xfrm>
            <a:off x="1158875" y="151130"/>
            <a:ext cx="4756150" cy="460375"/>
          </a:xfrm>
          <a:prstGeom prst="rect">
            <a:avLst/>
          </a:prstGeom>
          <a:noFill/>
        </p:spPr>
        <p:txBody>
          <a:bodyPr wrap="none" rtlCol="0" anchor="t">
            <a:spAutoFit/>
          </a:bodyPr>
          <a:lstStyle/>
          <a:p>
            <a:r>
              <a:rPr lang="en-US" altLang="zh-CN" sz="2400" b="1" dirty="0">
                <a:latin typeface="Arial" panose="020B0604020202020204" pitchFamily="34" charset="0"/>
                <a:cs typeface="Arial" panose="020B0604020202020204" pitchFamily="34" charset="0"/>
                <a:sym typeface="+mn-ea"/>
              </a:rPr>
              <a:t>Chapter 5：Adjustment method</a:t>
            </a:r>
            <a:endParaRPr lang="zh-CN" altLang="en-US" sz="240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a:xfrm>
            <a:off x="6021288" y="8676456"/>
            <a:ext cx="836712" cy="467544"/>
          </a:xfrm>
        </p:spPr>
        <p:txBody>
          <a:bodyPr/>
          <a:lstStyle/>
          <a:p>
            <a:fld id="{F6EA6826-B3B4-44F8-8A98-45D0829AD93F}" type="slidenum">
              <a:rPr lang="zh-CN" altLang="en-US" smtClean="0"/>
              <a:t>19</a:t>
            </a:fld>
            <a:endParaRPr lang="zh-CN" altLang="en-US"/>
          </a:p>
        </p:txBody>
      </p:sp>
      <p:pic>
        <p:nvPicPr>
          <p:cNvPr id="9219" name="Picture 3"/>
          <p:cNvPicPr>
            <a:picLocks noChangeAspect="1" noChangeArrowheads="1"/>
          </p:cNvPicPr>
          <p:nvPr/>
        </p:nvPicPr>
        <p:blipFill>
          <a:blip r:embed="rId2" cstate="print"/>
          <a:srcRect/>
          <a:stretch>
            <a:fillRect/>
          </a:stretch>
        </p:blipFill>
        <p:spPr bwMode="auto">
          <a:xfrm>
            <a:off x="1052736" y="1169623"/>
            <a:ext cx="1800200" cy="3832654"/>
          </a:xfrm>
          <a:prstGeom prst="rect">
            <a:avLst/>
          </a:prstGeom>
          <a:noFill/>
          <a:ln w="9525">
            <a:noFill/>
            <a:miter lim="800000"/>
            <a:headEnd/>
            <a:tailEnd/>
          </a:ln>
        </p:spPr>
      </p:pic>
      <p:pic>
        <p:nvPicPr>
          <p:cNvPr id="9220" name="Picture 4"/>
          <p:cNvPicPr>
            <a:picLocks noChangeAspect="1" noChangeArrowheads="1"/>
          </p:cNvPicPr>
          <p:nvPr/>
        </p:nvPicPr>
        <p:blipFill>
          <a:blip r:embed="rId3" cstate="print"/>
          <a:srcRect/>
          <a:stretch>
            <a:fillRect/>
          </a:stretch>
        </p:blipFill>
        <p:spPr bwMode="auto">
          <a:xfrm>
            <a:off x="4005064" y="1285072"/>
            <a:ext cx="1080120" cy="3700975"/>
          </a:xfrm>
          <a:prstGeom prst="rect">
            <a:avLst/>
          </a:prstGeom>
          <a:noFill/>
          <a:ln w="9525">
            <a:noFill/>
            <a:miter lim="800000"/>
            <a:headEnd/>
            <a:tailEnd/>
          </a:ln>
        </p:spPr>
      </p:pic>
      <p:cxnSp>
        <p:nvCxnSpPr>
          <p:cNvPr id="11" name="直接箭头连接符 10"/>
          <p:cNvCxnSpPr/>
          <p:nvPr/>
        </p:nvCxnSpPr>
        <p:spPr>
          <a:xfrm flipH="1">
            <a:off x="1772816" y="4698015"/>
            <a:ext cx="1008112" cy="144016"/>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708920" y="4409983"/>
            <a:ext cx="648072" cy="523220"/>
          </a:xfrm>
          <a:prstGeom prst="rect">
            <a:avLst/>
          </a:prstGeom>
          <a:noFill/>
        </p:spPr>
        <p:txBody>
          <a:bodyPr wrap="square" rtlCol="0">
            <a:spAutoFit/>
          </a:bodyPr>
          <a:lstStyle/>
          <a:p>
            <a:r>
              <a:rPr lang="en-US" altLang="zh-CN" sz="2800" dirty="0"/>
              <a:t>A</a:t>
            </a:r>
            <a:endParaRPr lang="zh-CN" altLang="en-US" sz="2800" dirty="0"/>
          </a:p>
        </p:txBody>
      </p:sp>
      <p:cxnSp>
        <p:nvCxnSpPr>
          <p:cNvPr id="15" name="直接箭头连接符 14"/>
          <p:cNvCxnSpPr/>
          <p:nvPr/>
        </p:nvCxnSpPr>
        <p:spPr>
          <a:xfrm flipH="1">
            <a:off x="1772816" y="2105727"/>
            <a:ext cx="936104" cy="144016"/>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flipV="1">
            <a:off x="1484784" y="1745687"/>
            <a:ext cx="1224136" cy="36004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636912" y="1817695"/>
            <a:ext cx="648072" cy="523220"/>
          </a:xfrm>
          <a:prstGeom prst="rect">
            <a:avLst/>
          </a:prstGeom>
          <a:noFill/>
        </p:spPr>
        <p:txBody>
          <a:bodyPr wrap="square" rtlCol="0">
            <a:spAutoFit/>
          </a:bodyPr>
          <a:lstStyle/>
          <a:p>
            <a:r>
              <a:rPr lang="en-US" altLang="zh-CN" sz="2800" dirty="0"/>
              <a:t>C</a:t>
            </a:r>
            <a:endParaRPr lang="zh-CN" altLang="en-US" sz="2800" dirty="0"/>
          </a:p>
        </p:txBody>
      </p:sp>
      <p:cxnSp>
        <p:nvCxnSpPr>
          <p:cNvPr id="20" name="直接箭头连接符 19"/>
          <p:cNvCxnSpPr/>
          <p:nvPr/>
        </p:nvCxnSpPr>
        <p:spPr>
          <a:xfrm flipH="1">
            <a:off x="4869160" y="3185847"/>
            <a:ext cx="648072" cy="288032"/>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373216" y="2897815"/>
            <a:ext cx="648072" cy="523220"/>
          </a:xfrm>
          <a:prstGeom prst="rect">
            <a:avLst/>
          </a:prstGeom>
          <a:noFill/>
        </p:spPr>
        <p:txBody>
          <a:bodyPr wrap="square" rtlCol="0">
            <a:spAutoFit/>
          </a:bodyPr>
          <a:lstStyle/>
          <a:p>
            <a:r>
              <a:rPr lang="en-US" altLang="zh-CN" sz="2800" dirty="0"/>
              <a:t>B</a:t>
            </a:r>
            <a:endParaRPr lang="zh-CN" altLang="en-US" sz="2800" dirty="0"/>
          </a:p>
        </p:txBody>
      </p:sp>
      <p:sp>
        <p:nvSpPr>
          <p:cNvPr id="24" name="TextBox 23"/>
          <p:cNvSpPr txBox="1"/>
          <p:nvPr/>
        </p:nvSpPr>
        <p:spPr>
          <a:xfrm>
            <a:off x="207184" y="5051167"/>
            <a:ext cx="5229200" cy="645160"/>
          </a:xfrm>
          <a:prstGeom prst="rect">
            <a:avLst/>
          </a:prstGeom>
          <a:noFill/>
        </p:spPr>
        <p:txBody>
          <a:bodyPr wrap="square" rtlCol="0">
            <a:spAutoFit/>
          </a:bodyPr>
          <a:lstStyle/>
          <a:p>
            <a:pPr algn="l"/>
            <a:r>
              <a:rPr lang="zh-CN" altLang="en-US" sz="1800" b="1" dirty="0"/>
              <a:t>（三）：When the length of the tube changes, adjust the back and forth spacing of the vertical plate.</a:t>
            </a:r>
          </a:p>
        </p:txBody>
      </p:sp>
      <p:pic>
        <p:nvPicPr>
          <p:cNvPr id="9221" name="Picture 5"/>
          <p:cNvPicPr>
            <a:picLocks noChangeAspect="1" noChangeArrowheads="1"/>
          </p:cNvPicPr>
          <p:nvPr/>
        </p:nvPicPr>
        <p:blipFill>
          <a:blip r:embed="rId4" cstate="print"/>
          <a:srcRect/>
          <a:stretch>
            <a:fillRect/>
          </a:stretch>
        </p:blipFill>
        <p:spPr bwMode="auto">
          <a:xfrm>
            <a:off x="404664" y="5652120"/>
            <a:ext cx="5256584" cy="1398595"/>
          </a:xfrm>
          <a:prstGeom prst="rect">
            <a:avLst/>
          </a:prstGeom>
          <a:noFill/>
          <a:ln w="9525">
            <a:noFill/>
            <a:miter lim="800000"/>
            <a:headEnd/>
            <a:tailEnd/>
          </a:ln>
        </p:spPr>
      </p:pic>
      <p:sp>
        <p:nvSpPr>
          <p:cNvPr id="26" name="右箭头 25"/>
          <p:cNvSpPr/>
          <p:nvPr/>
        </p:nvSpPr>
        <p:spPr>
          <a:xfrm>
            <a:off x="1628800" y="6084168"/>
            <a:ext cx="792088" cy="144016"/>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右箭头 26"/>
          <p:cNvSpPr/>
          <p:nvPr/>
        </p:nvSpPr>
        <p:spPr>
          <a:xfrm rot="10800000">
            <a:off x="1628800" y="5796136"/>
            <a:ext cx="792088" cy="144016"/>
          </a:xfrm>
          <a:prstGeom prst="rightArrow">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箭头连接符 28"/>
          <p:cNvCxnSpPr>
            <a:stCxn id="33" idx="1"/>
          </p:cNvCxnSpPr>
          <p:nvPr/>
        </p:nvCxnSpPr>
        <p:spPr>
          <a:xfrm flipH="1" flipV="1">
            <a:off x="1484630" y="6372225"/>
            <a:ext cx="864235" cy="1498600"/>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33" name="矩形 32"/>
          <p:cNvSpPr/>
          <p:nvPr/>
        </p:nvSpPr>
        <p:spPr>
          <a:xfrm>
            <a:off x="2348865" y="7051040"/>
            <a:ext cx="4103370" cy="1639570"/>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dirty="0">
                <a:solidFill>
                  <a:schemeClr val="tx1"/>
                </a:solidFill>
              </a:rPr>
              <a:t>Loosen the screws of the vertical plate after opening and tightening, change the position of the rear vertical plate before and after, adjust to the appropriate position, and tighten the screws</a:t>
            </a:r>
          </a:p>
        </p:txBody>
      </p:sp>
      <p:sp>
        <p:nvSpPr>
          <p:cNvPr id="42" name="文本框 41"/>
          <p:cNvSpPr txBox="1"/>
          <p:nvPr/>
        </p:nvSpPr>
        <p:spPr>
          <a:xfrm>
            <a:off x="975360" y="151130"/>
            <a:ext cx="4756150" cy="460375"/>
          </a:xfrm>
          <a:prstGeom prst="rect">
            <a:avLst/>
          </a:prstGeom>
          <a:noFill/>
        </p:spPr>
        <p:txBody>
          <a:bodyPr wrap="none" rtlCol="0" anchor="t">
            <a:spAutoFit/>
          </a:bodyPr>
          <a:lstStyle/>
          <a:p>
            <a:r>
              <a:rPr lang="en-US" altLang="zh-CN" sz="2400" b="1" dirty="0">
                <a:latin typeface="Arial" panose="020B0604020202020204" pitchFamily="34" charset="0"/>
                <a:cs typeface="Arial" panose="020B0604020202020204" pitchFamily="34" charset="0"/>
                <a:sym typeface="+mn-ea"/>
              </a:rPr>
              <a:t>Chapter 5：Adjustment method</a:t>
            </a:r>
            <a:endParaRPr lang="zh-CN" altLang="en-US" sz="2400">
              <a:latin typeface="Arial" panose="020B0604020202020204" pitchFamily="34" charset="0"/>
              <a:cs typeface="Arial" panose="020B0604020202020204" pitchFamily="34" charset="0"/>
            </a:endParaRPr>
          </a:p>
        </p:txBody>
      </p:sp>
      <p:sp>
        <p:nvSpPr>
          <p:cNvPr id="8" name="TextBox 1"/>
          <p:cNvSpPr txBox="1"/>
          <p:nvPr/>
        </p:nvSpPr>
        <p:spPr>
          <a:xfrm>
            <a:off x="-8255" y="611505"/>
            <a:ext cx="6722745" cy="368300"/>
          </a:xfrm>
          <a:prstGeom prst="rect">
            <a:avLst/>
          </a:prstGeom>
          <a:noFill/>
        </p:spPr>
        <p:txBody>
          <a:bodyPr wrap="square" rtlCol="0">
            <a:spAutoFit/>
          </a:bodyPr>
          <a:lstStyle/>
          <a:p>
            <a:pPr algn="l"/>
            <a:r>
              <a:rPr lang="zh-CN" altLang="en-US" sz="1600" dirty="0"/>
              <a:t>（二）：</a:t>
            </a:r>
            <a:r>
              <a:rPr lang="zh-CN" altLang="en-US" sz="1800" b="1" dirty="0"/>
              <a:t>Position adjustment of upper and lower managed cylinders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20620" y="323215"/>
            <a:ext cx="2494915" cy="460375"/>
          </a:xfrm>
          <a:prstGeom prst="rect">
            <a:avLst/>
          </a:prstGeom>
          <a:noFill/>
        </p:spPr>
        <p:txBody>
          <a:bodyPr wrap="square" rtlCol="0">
            <a:spAutoFit/>
          </a:bodyPr>
          <a:lstStyle/>
          <a:p>
            <a:r>
              <a:rPr lang="zh-CN" altLang="en-US" sz="2400" b="1" dirty="0">
                <a:latin typeface="Arial" panose="020B0604020202020204" pitchFamily="34" charset="0"/>
                <a:cs typeface="Arial" panose="020B0604020202020204" pitchFamily="34" charset="0"/>
              </a:rPr>
              <a:t>Instructions</a:t>
            </a:r>
          </a:p>
        </p:txBody>
      </p:sp>
      <p:sp>
        <p:nvSpPr>
          <p:cNvPr id="5" name="TextBox 4"/>
          <p:cNvSpPr txBox="1"/>
          <p:nvPr/>
        </p:nvSpPr>
        <p:spPr>
          <a:xfrm>
            <a:off x="249218" y="1065957"/>
            <a:ext cx="6525344" cy="7570470"/>
          </a:xfrm>
          <a:prstGeom prst="rect">
            <a:avLst/>
          </a:prstGeom>
          <a:noFill/>
        </p:spPr>
        <p:txBody>
          <a:bodyPr wrap="square" rtlCol="0">
            <a:spAutoFit/>
          </a:bodyPr>
          <a:lstStyle/>
          <a:p>
            <a:pPr algn="l">
              <a:buNone/>
            </a:pPr>
            <a:r>
              <a:rPr lang="en-US" altLang="zh-CN" dirty="0"/>
              <a:t>● This feeder is designed according to the requirements of your company and the performance of the machine. It is non-standard feeder.</a:t>
            </a:r>
          </a:p>
          <a:p>
            <a:pPr algn="l">
              <a:buNone/>
            </a:pPr>
            <a:endParaRPr lang="en-US" altLang="zh-CN" dirty="0"/>
          </a:p>
          <a:p>
            <a:pPr algn="l">
              <a:buNone/>
            </a:pPr>
            <a:r>
              <a:rPr lang="en-US" altLang="zh-CN" dirty="0"/>
              <a:t>●Feeder is powered by DC24, and cannot use too high or too low voltage, resulting in burn damage to control panels.</a:t>
            </a:r>
          </a:p>
          <a:p>
            <a:pPr algn="l">
              <a:buNone/>
            </a:pPr>
            <a:endParaRPr lang="en-US" altLang="zh-CN" dirty="0"/>
          </a:p>
          <a:p>
            <a:pPr algn="l">
              <a:buNone/>
            </a:pPr>
            <a:r>
              <a:rPr lang="en-US" altLang="zh-CN" dirty="0"/>
              <a:t>●It require the Air pressure &gt; 0.6mpa. When it is less than </a:t>
            </a:r>
            <a:r>
              <a:rPr lang="en-US" altLang="zh-CN" dirty="0">
                <a:sym typeface="+mn-ea"/>
              </a:rPr>
              <a:t>0.6mpa</a:t>
            </a:r>
            <a:r>
              <a:rPr lang="en-US" altLang="zh-CN" dirty="0"/>
              <a:t>, the component will not put on the right position.</a:t>
            </a:r>
          </a:p>
          <a:p>
            <a:pPr algn="l">
              <a:buNone/>
            </a:pPr>
            <a:endParaRPr lang="en-US" altLang="zh-CN" dirty="0"/>
          </a:p>
          <a:p>
            <a:pPr algn="l">
              <a:buNone/>
            </a:pPr>
            <a:r>
              <a:rPr lang="en-US" altLang="zh-CN" dirty="0"/>
              <a:t>●Do not short circuit 24V and 0V connections, which will burn out all electrical components.</a:t>
            </a:r>
          </a:p>
          <a:p>
            <a:pPr algn="l">
              <a:buNone/>
            </a:pPr>
            <a:endParaRPr lang="en-US" altLang="zh-CN" dirty="0"/>
          </a:p>
          <a:p>
            <a:pPr algn="l">
              <a:buNone/>
            </a:pPr>
            <a:r>
              <a:rPr lang="en-US" altLang="zh-CN" dirty="0"/>
              <a:t>●Feeder can be carried out with the host. If communication is not conducted, the host may not be able to get components, and causing alarm ring out. When it connect(</a:t>
            </a:r>
            <a:r>
              <a:rPr lang="en-US" altLang="zh-CN" dirty="0">
                <a:sym typeface="+mn-ea"/>
              </a:rPr>
              <a:t>communicates)</a:t>
            </a:r>
            <a:r>
              <a:rPr lang="en-US" altLang="zh-CN" dirty="0"/>
              <a:t> with the mounter ,it must offered 0V(GND).</a:t>
            </a:r>
          </a:p>
          <a:p>
            <a:pPr algn="l">
              <a:buNone/>
            </a:pPr>
            <a:endParaRPr lang="en-US" altLang="zh-CN" dirty="0"/>
          </a:p>
          <a:p>
            <a:pPr algn="l">
              <a:buNone/>
            </a:pPr>
            <a:r>
              <a:rPr lang="en-US" altLang="zh-CN" dirty="0"/>
              <a:t>●When feeder pushing the spring, the spring must be loaded with conponent or tube. It is not allowed that pushing spring by air, which will cause the spring bend.</a:t>
            </a:r>
          </a:p>
          <a:p>
            <a:pPr algn="l">
              <a:buNone/>
            </a:pPr>
            <a:endParaRPr lang="en-US" altLang="zh-CN" dirty="0"/>
          </a:p>
          <a:p>
            <a:pPr algn="l">
              <a:buNone/>
            </a:pPr>
            <a:r>
              <a:rPr lang="en-US" altLang="zh-CN" dirty="0"/>
              <a:t>●</a:t>
            </a:r>
            <a:r>
              <a:rPr lang="en-US" altLang="zh-CN" dirty="0">
                <a:sym typeface="+mn-ea"/>
              </a:rPr>
              <a:t>Feeder fiber head should be regularly cleaned with detergent (alcohol) to prevent dust.</a:t>
            </a:r>
          </a:p>
          <a:p>
            <a:pPr algn="l">
              <a:buNone/>
            </a:pPr>
            <a:endParaRPr lang="en-US" altLang="zh-CN" dirty="0"/>
          </a:p>
          <a:p>
            <a:pPr algn="l">
              <a:buNone/>
            </a:pPr>
            <a:r>
              <a:rPr lang="en-US" altLang="zh-CN" dirty="0"/>
              <a:t>●Feeder must be firmly installed, </a:t>
            </a:r>
            <a:r>
              <a:rPr lang="en-US" altLang="zh-CN" dirty="0">
                <a:sym typeface="+mn-ea"/>
              </a:rPr>
              <a:t>fly dhaka tightly locked lock after </a:t>
            </a:r>
            <a:r>
              <a:rPr lang="en-US" altLang="zh-CN" dirty="0"/>
              <a:t>installed on the host.</a:t>
            </a:r>
          </a:p>
        </p:txBody>
      </p:sp>
      <p:sp>
        <p:nvSpPr>
          <p:cNvPr id="7" name="灯片编号占位符 6"/>
          <p:cNvSpPr>
            <a:spLocks noGrp="1"/>
          </p:cNvSpPr>
          <p:nvPr>
            <p:ph type="sldNum" sz="quarter" idx="12"/>
          </p:nvPr>
        </p:nvSpPr>
        <p:spPr/>
        <p:txBody>
          <a:bodyPr/>
          <a:lstStyle/>
          <a:p>
            <a:fld id="{F6EA6826-B3B4-44F8-8A98-45D0829AD93F}" type="slidenum">
              <a:rPr lang="zh-CN" altLang="en-US" smtClean="0"/>
              <a:t>2</a:t>
            </a:fld>
            <a:endParaRPr lang="zh-CN"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F6EA6826-B3B4-44F8-8A98-45D0829AD93F}" type="slidenum">
              <a:rPr lang="zh-CN" altLang="en-US" smtClean="0"/>
              <a:t>20</a:t>
            </a:fld>
            <a:endParaRPr lang="zh-CN" altLang="en-US"/>
          </a:p>
        </p:txBody>
      </p:sp>
      <p:sp>
        <p:nvSpPr>
          <p:cNvPr id="5" name="TextBox 4"/>
          <p:cNvSpPr txBox="1"/>
          <p:nvPr/>
        </p:nvSpPr>
        <p:spPr>
          <a:xfrm>
            <a:off x="200660" y="675318"/>
            <a:ext cx="6597352" cy="368300"/>
          </a:xfrm>
          <a:prstGeom prst="rect">
            <a:avLst/>
          </a:prstGeom>
          <a:noFill/>
        </p:spPr>
        <p:txBody>
          <a:bodyPr wrap="square" rtlCol="0">
            <a:spAutoFit/>
          </a:bodyPr>
          <a:lstStyle/>
          <a:p>
            <a:r>
              <a:rPr lang="zh-CN" altLang="en-US" sz="1800" b="1" dirty="0"/>
              <a:t>（四）：Adjustment method of push spring inductor</a:t>
            </a:r>
          </a:p>
        </p:txBody>
      </p:sp>
      <p:sp>
        <p:nvSpPr>
          <p:cNvPr id="6" name="TextBox 5"/>
          <p:cNvSpPr txBox="1"/>
          <p:nvPr/>
        </p:nvSpPr>
        <p:spPr>
          <a:xfrm>
            <a:off x="130175" y="2017569"/>
            <a:ext cx="6597352" cy="645160"/>
          </a:xfrm>
          <a:prstGeom prst="rect">
            <a:avLst/>
          </a:prstGeom>
          <a:noFill/>
        </p:spPr>
        <p:txBody>
          <a:bodyPr wrap="square" rtlCol="0">
            <a:spAutoFit/>
          </a:bodyPr>
          <a:lstStyle/>
          <a:p>
            <a:pPr algn="l"/>
            <a:r>
              <a:rPr lang="zh-CN" altLang="en-US" sz="1800" dirty="0"/>
              <a:t>（2）When the spring leaves the ring sensor, the light of the ring sensor is still on, and the knob is turned in the direction of Min.</a:t>
            </a:r>
          </a:p>
        </p:txBody>
      </p:sp>
      <p:pic>
        <p:nvPicPr>
          <p:cNvPr id="10242" name="Picture 2"/>
          <p:cNvPicPr>
            <a:picLocks noChangeAspect="1" noChangeArrowheads="1"/>
          </p:cNvPicPr>
          <p:nvPr/>
        </p:nvPicPr>
        <p:blipFill>
          <a:blip r:embed="rId2" cstate="print"/>
          <a:srcRect b="27953"/>
          <a:stretch>
            <a:fillRect/>
          </a:stretch>
        </p:blipFill>
        <p:spPr bwMode="auto">
          <a:xfrm>
            <a:off x="4070494" y="2840013"/>
            <a:ext cx="1728192" cy="2741270"/>
          </a:xfrm>
          <a:prstGeom prst="rect">
            <a:avLst/>
          </a:prstGeom>
          <a:noFill/>
          <a:ln w="9525">
            <a:noFill/>
            <a:miter lim="800000"/>
            <a:headEnd/>
            <a:tailEnd/>
          </a:ln>
        </p:spPr>
      </p:pic>
      <p:cxnSp>
        <p:nvCxnSpPr>
          <p:cNvPr id="9" name="直接箭头连接符 8"/>
          <p:cNvCxnSpPr/>
          <p:nvPr/>
        </p:nvCxnSpPr>
        <p:spPr>
          <a:xfrm flipH="1">
            <a:off x="5006598" y="3416077"/>
            <a:ext cx="1008112" cy="792088"/>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014710" y="3200053"/>
            <a:ext cx="504056" cy="523220"/>
          </a:xfrm>
          <a:prstGeom prst="rect">
            <a:avLst/>
          </a:prstGeom>
          <a:noFill/>
        </p:spPr>
        <p:txBody>
          <a:bodyPr wrap="square" rtlCol="0">
            <a:spAutoFit/>
          </a:bodyPr>
          <a:lstStyle/>
          <a:p>
            <a:r>
              <a:rPr lang="en-US" altLang="zh-CN" sz="2800" dirty="0"/>
              <a:t>A</a:t>
            </a:r>
            <a:endParaRPr lang="zh-CN" altLang="en-US" sz="2800" dirty="0"/>
          </a:p>
        </p:txBody>
      </p:sp>
      <p:cxnSp>
        <p:nvCxnSpPr>
          <p:cNvPr id="13" name="直接箭头连接符 12"/>
          <p:cNvCxnSpPr/>
          <p:nvPr/>
        </p:nvCxnSpPr>
        <p:spPr>
          <a:xfrm flipH="1" flipV="1">
            <a:off x="5150485" y="4712335"/>
            <a:ext cx="871220" cy="75565"/>
          </a:xfrm>
          <a:prstGeom prst="straightConnector1">
            <a:avLst/>
          </a:prstGeom>
          <a:ln w="28575">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6077446" y="4605670"/>
            <a:ext cx="504056" cy="523220"/>
          </a:xfrm>
          <a:prstGeom prst="rect">
            <a:avLst/>
          </a:prstGeom>
          <a:noFill/>
        </p:spPr>
        <p:txBody>
          <a:bodyPr wrap="square" rtlCol="0">
            <a:spAutoFit/>
          </a:bodyPr>
          <a:lstStyle/>
          <a:p>
            <a:r>
              <a:rPr lang="en-US" altLang="zh-CN" sz="2800" dirty="0"/>
              <a:t>B</a:t>
            </a:r>
            <a:endParaRPr lang="zh-CN" altLang="en-US" sz="2800" dirty="0"/>
          </a:p>
        </p:txBody>
      </p:sp>
      <p:sp>
        <p:nvSpPr>
          <p:cNvPr id="19" name="TextBox 18"/>
          <p:cNvSpPr txBox="1"/>
          <p:nvPr/>
        </p:nvSpPr>
        <p:spPr>
          <a:xfrm>
            <a:off x="398145" y="5866765"/>
            <a:ext cx="6279515" cy="368300"/>
          </a:xfrm>
          <a:prstGeom prst="rect">
            <a:avLst/>
          </a:prstGeom>
          <a:noFill/>
        </p:spPr>
        <p:txBody>
          <a:bodyPr wrap="square" rtlCol="0">
            <a:spAutoFit/>
          </a:bodyPr>
          <a:lstStyle/>
          <a:p>
            <a:r>
              <a:rPr lang="zh-CN" altLang="en-US" b="1" dirty="0"/>
              <a:t>（五）：Adjustment method of limit inductor for push spring</a:t>
            </a:r>
          </a:p>
        </p:txBody>
      </p:sp>
      <p:pic>
        <p:nvPicPr>
          <p:cNvPr id="10243" name="Picture 3"/>
          <p:cNvPicPr>
            <a:picLocks noChangeAspect="1" noChangeArrowheads="1"/>
          </p:cNvPicPr>
          <p:nvPr/>
        </p:nvPicPr>
        <p:blipFill>
          <a:blip r:embed="rId3" cstate="print"/>
          <a:srcRect t="13183"/>
          <a:stretch>
            <a:fillRect/>
          </a:stretch>
        </p:blipFill>
        <p:spPr bwMode="auto">
          <a:xfrm>
            <a:off x="477431" y="3072988"/>
            <a:ext cx="2304256" cy="2167828"/>
          </a:xfrm>
          <a:prstGeom prst="rect">
            <a:avLst/>
          </a:prstGeom>
          <a:noFill/>
          <a:ln w="9525">
            <a:noFill/>
            <a:miter lim="800000"/>
            <a:headEnd/>
            <a:tailEnd/>
          </a:ln>
        </p:spPr>
      </p:pic>
      <p:cxnSp>
        <p:nvCxnSpPr>
          <p:cNvPr id="22" name="直接箭头连接符 21"/>
          <p:cNvCxnSpPr/>
          <p:nvPr/>
        </p:nvCxnSpPr>
        <p:spPr>
          <a:xfrm flipH="1">
            <a:off x="1341527" y="2928972"/>
            <a:ext cx="1152128" cy="864096"/>
          </a:xfrm>
          <a:prstGeom prst="straightConnector1">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493645" y="2765425"/>
            <a:ext cx="1886585" cy="306705"/>
          </a:xfrm>
          <a:prstGeom prst="rect">
            <a:avLst/>
          </a:prstGeom>
          <a:noFill/>
        </p:spPr>
        <p:txBody>
          <a:bodyPr wrap="square" rtlCol="0">
            <a:spAutoFit/>
          </a:bodyPr>
          <a:lstStyle/>
          <a:p>
            <a:r>
              <a:rPr lang="zh-CN" altLang="en-US" sz="1400" dirty="0"/>
              <a:t>Adjust sensor position</a:t>
            </a:r>
          </a:p>
        </p:txBody>
      </p:sp>
      <p:sp>
        <p:nvSpPr>
          <p:cNvPr id="42" name="文本框 41"/>
          <p:cNvSpPr txBox="1"/>
          <p:nvPr/>
        </p:nvSpPr>
        <p:spPr>
          <a:xfrm>
            <a:off x="989965" y="214630"/>
            <a:ext cx="4756150" cy="460375"/>
          </a:xfrm>
          <a:prstGeom prst="rect">
            <a:avLst/>
          </a:prstGeom>
          <a:noFill/>
        </p:spPr>
        <p:txBody>
          <a:bodyPr wrap="none" rtlCol="0" anchor="t">
            <a:spAutoFit/>
          </a:bodyPr>
          <a:lstStyle/>
          <a:p>
            <a:r>
              <a:rPr lang="en-US" altLang="zh-CN" sz="2400" b="1" dirty="0">
                <a:latin typeface="Arial" panose="020B0604020202020204" pitchFamily="34" charset="0"/>
                <a:cs typeface="Arial" panose="020B0604020202020204" pitchFamily="34" charset="0"/>
                <a:sym typeface="+mn-ea"/>
              </a:rPr>
              <a:t>Chapter 5：Adjustment method</a:t>
            </a:r>
            <a:endParaRPr lang="zh-CN" altLang="en-US" sz="2400">
              <a:latin typeface="Arial" panose="020B0604020202020204" pitchFamily="34" charset="0"/>
              <a:cs typeface="Arial" panose="020B0604020202020204" pitchFamily="34" charset="0"/>
            </a:endParaRPr>
          </a:p>
        </p:txBody>
      </p:sp>
      <p:sp>
        <p:nvSpPr>
          <p:cNvPr id="2" name="文本框 1"/>
          <p:cNvSpPr txBox="1"/>
          <p:nvPr/>
        </p:nvSpPr>
        <p:spPr>
          <a:xfrm>
            <a:off x="220345" y="1095375"/>
            <a:ext cx="6294755" cy="922020"/>
          </a:xfrm>
          <a:prstGeom prst="rect">
            <a:avLst/>
          </a:prstGeom>
          <a:noFill/>
        </p:spPr>
        <p:txBody>
          <a:bodyPr wrap="square" rtlCol="0" anchor="t">
            <a:spAutoFit/>
          </a:bodyPr>
          <a:lstStyle/>
          <a:p>
            <a:r>
              <a:rPr lang="zh-CN" altLang="en-US" dirty="0">
                <a:sym typeface="+mn-ea"/>
              </a:rPr>
              <a:t>（</a:t>
            </a:r>
            <a:r>
              <a:rPr lang="en-US" altLang="zh-CN" dirty="0">
                <a:sym typeface="+mn-ea"/>
              </a:rPr>
              <a:t>1</a:t>
            </a:r>
            <a:r>
              <a:rPr lang="zh-CN" altLang="en-US" dirty="0">
                <a:sym typeface="+mn-ea"/>
              </a:rPr>
              <a:t>）</a:t>
            </a:r>
            <a:r>
              <a:rPr dirty="0">
                <a:sym typeface="+mn-ea"/>
              </a:rPr>
              <a:t>When the spring does not leave the ring sensor, the light of the ring sensor should be on. If it is not on, turn the knob in the direction of Max.</a:t>
            </a:r>
            <a:r>
              <a:rPr lang="zh-CN" altLang="en-US" dirty="0">
                <a:sym typeface="+mn-ea"/>
              </a:rPr>
              <a:t>As shown in </a:t>
            </a:r>
            <a:r>
              <a:rPr lang="en-US" altLang="zh-CN" dirty="0">
                <a:sym typeface="+mn-ea"/>
              </a:rPr>
              <a:t>A.</a:t>
            </a:r>
            <a:endParaRPr lang="zh-CN" altLang="en-US"/>
          </a:p>
        </p:txBody>
      </p:sp>
      <p:sp>
        <p:nvSpPr>
          <p:cNvPr id="7" name="文本框 6"/>
          <p:cNvSpPr txBox="1"/>
          <p:nvPr/>
        </p:nvSpPr>
        <p:spPr>
          <a:xfrm>
            <a:off x="200660" y="6235065"/>
            <a:ext cx="6477000" cy="922020"/>
          </a:xfrm>
          <a:prstGeom prst="rect">
            <a:avLst/>
          </a:prstGeom>
          <a:noFill/>
        </p:spPr>
        <p:txBody>
          <a:bodyPr wrap="square" rtlCol="0" anchor="t">
            <a:spAutoFit/>
          </a:bodyPr>
          <a:lstStyle/>
          <a:p>
            <a:r>
              <a:rPr lang="zh-CN" altLang="en-US" dirty="0">
                <a:sym typeface="+mn-ea"/>
              </a:rPr>
              <a:t>（</a:t>
            </a:r>
            <a:r>
              <a:rPr lang="en-US" altLang="zh-CN" dirty="0">
                <a:sym typeface="+mn-ea"/>
              </a:rPr>
              <a:t>1</a:t>
            </a:r>
            <a:r>
              <a:rPr lang="zh-CN" altLang="en-US" dirty="0">
                <a:sym typeface="+mn-ea"/>
              </a:rPr>
              <a:t>）：</a:t>
            </a:r>
            <a:r>
              <a:rPr dirty="0">
                <a:sym typeface="+mn-ea"/>
              </a:rPr>
              <a:t>When the spring moves inside the inductor, the light of the inductor is not on, the position of the inductor should be adjusted so that the light of the inductor is on when the spring is inside.</a:t>
            </a:r>
          </a:p>
        </p:txBody>
      </p:sp>
      <p:sp>
        <p:nvSpPr>
          <p:cNvPr id="8" name="文本框 7"/>
          <p:cNvSpPr txBox="1"/>
          <p:nvPr/>
        </p:nvSpPr>
        <p:spPr>
          <a:xfrm>
            <a:off x="398145" y="7826375"/>
            <a:ext cx="6571615" cy="645160"/>
          </a:xfrm>
          <a:prstGeom prst="rect">
            <a:avLst/>
          </a:prstGeom>
          <a:noFill/>
        </p:spPr>
        <p:txBody>
          <a:bodyPr wrap="square" rtlCol="0" anchor="t">
            <a:spAutoFit/>
          </a:bodyPr>
          <a:lstStyle/>
          <a:p>
            <a:r>
              <a:rPr lang="en-US" altLang="zh-CN" dirty="0">
                <a:sym typeface="+mn-ea"/>
              </a:rPr>
              <a:t>  (2)</a:t>
            </a:r>
            <a:r>
              <a:rPr lang="zh-CN" altLang="en-US" dirty="0">
                <a:sym typeface="+mn-ea"/>
              </a:rPr>
              <a:t>：当弹簧离开感应器时，感应器应该灭灯，如果没有灭灯，则要上下调节感应器位置</a:t>
            </a:r>
            <a:endParaRPr lang="zh-CN" alt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F6EA6826-B3B4-44F8-8A98-45D0829AD93F}" type="slidenum">
              <a:rPr lang="zh-CN" altLang="en-US" smtClean="0"/>
              <a:t>21</a:t>
            </a:fld>
            <a:endParaRPr lang="zh-CN" altLang="en-US"/>
          </a:p>
        </p:txBody>
      </p:sp>
      <p:sp>
        <p:nvSpPr>
          <p:cNvPr id="5" name="TextBox 4"/>
          <p:cNvSpPr txBox="1"/>
          <p:nvPr/>
        </p:nvSpPr>
        <p:spPr>
          <a:xfrm>
            <a:off x="188640" y="611560"/>
            <a:ext cx="6453336" cy="2861310"/>
          </a:xfrm>
          <a:prstGeom prst="rect">
            <a:avLst/>
          </a:prstGeom>
          <a:noFill/>
        </p:spPr>
        <p:txBody>
          <a:bodyPr wrap="square" rtlCol="0">
            <a:spAutoFit/>
          </a:bodyPr>
          <a:lstStyle/>
          <a:p>
            <a:pPr algn="l">
              <a:buNone/>
            </a:pPr>
            <a:r>
              <a:rPr lang="en-US" altLang="zh-CN" sz="1800" dirty="0"/>
              <a:t>一：</a:t>
            </a:r>
            <a:r>
              <a:rPr lang="en-US" altLang="zh-CN" sz="1800" dirty="0">
                <a:sym typeface="+mn-ea"/>
              </a:rPr>
              <a:t>the front end and the middle section fiber are adjusted according to the 5-1 debugging method, if the fiber amplifier is always on or often</a:t>
            </a:r>
            <a:endParaRPr lang="en-US" altLang="zh-CN" sz="1800" dirty="0"/>
          </a:p>
          <a:p>
            <a:pPr algn="l">
              <a:buNone/>
            </a:pPr>
            <a:r>
              <a:rPr lang="en-US" altLang="zh-CN" sz="1800" dirty="0">
                <a:sym typeface="+mn-ea"/>
              </a:rPr>
              <a:t>If above parts are damaged, the following problems will occur：</a:t>
            </a:r>
            <a:endParaRPr lang="en-US" altLang="zh-CN" sz="1800" dirty="0"/>
          </a:p>
          <a:p>
            <a:pPr algn="l">
              <a:buNone/>
            </a:pPr>
            <a:r>
              <a:rPr lang="en-US" altLang="zh-CN" sz="1800" dirty="0"/>
              <a:t>（1）：Material has reached the feeding position is, but never back to the spring, has been to resist the material, the horse in the rotation. Or front not material, but not pushing spring action.</a:t>
            </a:r>
          </a:p>
          <a:p>
            <a:pPr algn="l">
              <a:buNone/>
            </a:pPr>
            <a:r>
              <a:rPr lang="en-US" altLang="zh-CN" sz="1800" dirty="0"/>
              <a:t>（2）：The material is pushed by the pushing spring every time before changing the tube.</a:t>
            </a:r>
          </a:p>
          <a:p>
            <a:pPr algn="l">
              <a:buNone/>
            </a:pPr>
            <a:endParaRPr lang="en-US" altLang="zh-CN" sz="1800" dirty="0"/>
          </a:p>
        </p:txBody>
      </p:sp>
      <p:sp>
        <p:nvSpPr>
          <p:cNvPr id="6" name="TextBox 5"/>
          <p:cNvSpPr txBox="1"/>
          <p:nvPr/>
        </p:nvSpPr>
        <p:spPr>
          <a:xfrm>
            <a:off x="144016" y="3210962"/>
            <a:ext cx="6453336" cy="2861310"/>
          </a:xfrm>
          <a:prstGeom prst="rect">
            <a:avLst/>
          </a:prstGeom>
          <a:noFill/>
        </p:spPr>
        <p:txBody>
          <a:bodyPr wrap="square" rtlCol="0">
            <a:spAutoFit/>
          </a:bodyPr>
          <a:lstStyle/>
          <a:p>
            <a:r>
              <a:rPr lang="en-US" altLang="zh-CN" sz="1800" dirty="0"/>
              <a:t>二：</a:t>
            </a:r>
            <a:r>
              <a:rPr lang="en-US" altLang="zh-CN" sz="1800" dirty="0">
                <a:sym typeface="+mn-ea"/>
              </a:rPr>
              <a:t>After the sensor of the induction tube is adjusted according to 5-2-5, 5-5-6, if the sensor is still on or off, the sensor is damaged and a new sensor is replaced.</a:t>
            </a:r>
            <a:endParaRPr lang="en-US" altLang="zh-CN" sz="1800" dirty="0"/>
          </a:p>
          <a:p>
            <a:r>
              <a:rPr lang="en-US" altLang="zh-CN" sz="1800" dirty="0">
                <a:sym typeface="+mn-ea"/>
              </a:rPr>
              <a:t>If above parts are damaged, the following problems will occur：</a:t>
            </a:r>
            <a:endParaRPr lang="en-US" altLang="zh-CN" sz="1800" dirty="0"/>
          </a:p>
          <a:p>
            <a:r>
              <a:rPr lang="en-US" altLang="zh-CN" sz="1800" dirty="0"/>
              <a:t>（1）：</a:t>
            </a:r>
            <a:r>
              <a:rPr lang="en-US" altLang="zh-CN" sz="1800" dirty="0">
                <a:sym typeface="+mn-ea"/>
              </a:rPr>
              <a:t>The damage of the lower sensor will appear: there is no material tube, the equipment does not alarm, the feed spring is always acted, or the tube change operation is always performed.</a:t>
            </a:r>
            <a:endParaRPr lang="en-US" altLang="zh-CN" sz="1800" dirty="0"/>
          </a:p>
          <a:p>
            <a:r>
              <a:rPr lang="en-US" altLang="zh-CN" sz="1800" dirty="0"/>
              <a:t>（2）：</a:t>
            </a:r>
            <a:r>
              <a:rPr lang="en-US" altLang="zh-CN" sz="1800" dirty="0">
                <a:sym typeface="+mn-ea"/>
              </a:rPr>
              <a:t>The damage of the upper sensor will appear: the material of each tube will be pushed to the bottom, and the tube change operation will be carried out all the time.</a:t>
            </a:r>
            <a:endParaRPr lang="en-US" altLang="zh-CN" sz="1800" dirty="0"/>
          </a:p>
        </p:txBody>
      </p:sp>
      <p:sp>
        <p:nvSpPr>
          <p:cNvPr id="2" name="TextBox 67"/>
          <p:cNvSpPr txBox="1"/>
          <p:nvPr/>
        </p:nvSpPr>
        <p:spPr>
          <a:xfrm>
            <a:off x="144016" y="6106140"/>
            <a:ext cx="6453336" cy="2584450"/>
          </a:xfrm>
          <a:prstGeom prst="rect">
            <a:avLst/>
          </a:prstGeom>
          <a:noFill/>
        </p:spPr>
        <p:txBody>
          <a:bodyPr wrap="square" rtlCol="0">
            <a:spAutoFit/>
          </a:bodyPr>
          <a:lstStyle/>
          <a:p>
            <a:r>
              <a:rPr lang="en-US" altLang="zh-CN" sz="1800" dirty="0"/>
              <a:t>三：Magnetic switch for cylinder：</a:t>
            </a:r>
          </a:p>
          <a:p>
            <a:r>
              <a:rPr lang="en-US" altLang="zh-CN" sz="1800" dirty="0"/>
              <a:t>When the cylinder is in motion, the magnetic light is extinguish always, which means that the magnetic switch has been damaged and needs to be replaced a new one.</a:t>
            </a:r>
          </a:p>
          <a:p>
            <a:r>
              <a:rPr lang="en-US" altLang="zh-CN" sz="1800" dirty="0"/>
              <a:t>If above parts are damaged, the following problems will occur：</a:t>
            </a:r>
          </a:p>
          <a:p>
            <a:r>
              <a:rPr lang="en-US" altLang="zh-CN" sz="1800" dirty="0"/>
              <a:t>（1）：Feeder is in automatic operation,but it can not automatically replace the component tube.</a:t>
            </a:r>
          </a:p>
          <a:p>
            <a:r>
              <a:rPr lang="en-US" altLang="zh-CN" sz="1800" dirty="0"/>
              <a:t>（2）：When the air cylinder completes the operation of a replacement a empty tube, it does not operate at the second time.</a:t>
            </a:r>
          </a:p>
        </p:txBody>
      </p:sp>
      <p:sp>
        <p:nvSpPr>
          <p:cNvPr id="8" name="文本框 7"/>
          <p:cNvSpPr txBox="1"/>
          <p:nvPr/>
        </p:nvSpPr>
        <p:spPr>
          <a:xfrm>
            <a:off x="797560" y="151130"/>
            <a:ext cx="5844540" cy="460375"/>
          </a:xfrm>
          <a:prstGeom prst="rect">
            <a:avLst/>
          </a:prstGeom>
          <a:noFill/>
        </p:spPr>
        <p:txBody>
          <a:bodyPr wrap="square" rtlCol="0" anchor="t">
            <a:spAutoFit/>
          </a:bodyPr>
          <a:lstStyle/>
          <a:p>
            <a:r>
              <a:rPr lang="en-US" altLang="zh-CN" sz="2400" b="1" dirty="0">
                <a:latin typeface="Arial" panose="020B0604020202020204" pitchFamily="34" charset="0"/>
                <a:cs typeface="Arial" panose="020B0604020202020204" pitchFamily="34" charset="0"/>
                <a:sym typeface="+mn-ea"/>
              </a:rPr>
              <a:t>Chapter 6：Treatment of feeder faults</a:t>
            </a:r>
            <a:endParaRPr lang="en-US" altLang="zh-CN" sz="2400" b="1" dirty="0">
              <a:latin typeface="Arial" panose="020B0604020202020204" pitchFamily="34" charset="0"/>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F6EA6826-B3B4-44F8-8A98-45D0829AD93F}" type="slidenum">
              <a:rPr lang="zh-CN" altLang="en-US" smtClean="0"/>
              <a:t>22</a:t>
            </a:fld>
            <a:endParaRPr lang="zh-CN" altLang="en-US"/>
          </a:p>
        </p:txBody>
      </p:sp>
      <p:sp>
        <p:nvSpPr>
          <p:cNvPr id="5" name="TextBox 4"/>
          <p:cNvSpPr txBox="1"/>
          <p:nvPr/>
        </p:nvSpPr>
        <p:spPr>
          <a:xfrm>
            <a:off x="72514" y="755070"/>
            <a:ext cx="6453336" cy="1476375"/>
          </a:xfrm>
          <a:prstGeom prst="rect">
            <a:avLst/>
          </a:prstGeom>
          <a:noFill/>
        </p:spPr>
        <p:txBody>
          <a:bodyPr wrap="square" rtlCol="0">
            <a:spAutoFit/>
          </a:bodyPr>
          <a:lstStyle/>
          <a:p>
            <a:pPr algn="l">
              <a:buNone/>
            </a:pPr>
            <a:r>
              <a:rPr lang="en-US" altLang="zh-CN" sz="1800" b="1" dirty="0"/>
              <a:t>四：</a:t>
            </a:r>
            <a:r>
              <a:rPr lang="en-US" altLang="zh-CN" sz="1800" b="1" dirty="0">
                <a:sym typeface="+mn-ea"/>
              </a:rPr>
              <a:t>Solenoid valve break down:</a:t>
            </a:r>
            <a:endParaRPr lang="en-US" altLang="zh-CN" sz="1800" dirty="0"/>
          </a:p>
          <a:p>
            <a:pPr algn="l">
              <a:buNone/>
            </a:pPr>
            <a:r>
              <a:rPr lang="en-US" altLang="zh-CN" sz="1800" dirty="0">
                <a:sym typeface="+mn-ea"/>
              </a:rPr>
              <a:t>The cylinder does not move when the device is running automatically. In the manual state, press the button of the cylinder up and down, the cylinder does not move, you need to replace the solenoid valve.</a:t>
            </a:r>
            <a:endParaRPr lang="zh-CN" altLang="en-US" sz="1400" dirty="0"/>
          </a:p>
        </p:txBody>
      </p:sp>
      <p:sp>
        <p:nvSpPr>
          <p:cNvPr id="6" name="TextBox 5"/>
          <p:cNvSpPr txBox="1"/>
          <p:nvPr/>
        </p:nvSpPr>
        <p:spPr>
          <a:xfrm>
            <a:off x="36240" y="2338110"/>
            <a:ext cx="6453336" cy="1476375"/>
          </a:xfrm>
          <a:prstGeom prst="rect">
            <a:avLst/>
          </a:prstGeom>
          <a:noFill/>
        </p:spPr>
        <p:txBody>
          <a:bodyPr wrap="square" rtlCol="0">
            <a:spAutoFit/>
          </a:bodyPr>
          <a:lstStyle/>
          <a:p>
            <a:pPr algn="l">
              <a:buNone/>
            </a:pPr>
            <a:r>
              <a:rPr lang="en-US" altLang="zh-CN" sz="1800" b="1" dirty="0"/>
              <a:t>五：</a:t>
            </a:r>
            <a:r>
              <a:rPr lang="en-US" altLang="zh-CN" sz="1800" b="1" dirty="0">
                <a:sym typeface="+mn-ea"/>
              </a:rPr>
              <a:t>Motor or drive  break down</a:t>
            </a:r>
            <a:r>
              <a:rPr lang="en-US" altLang="zh-CN" sz="1800" b="1" dirty="0"/>
              <a:t>：</a:t>
            </a:r>
            <a:endParaRPr lang="en-US" altLang="zh-CN" sz="1800" dirty="0"/>
          </a:p>
          <a:p>
            <a:pPr algn="l">
              <a:buNone/>
            </a:pPr>
            <a:r>
              <a:rPr lang="en-US" altLang="zh-CN" sz="1800" dirty="0">
                <a:sym typeface="+mn-ea"/>
              </a:rPr>
              <a:t>The device is automatic, the motor does not perform the feeding action, press the motor on the panel to jog or the motor to reset. If the motor does not operate, replace the motor and the motor driver.</a:t>
            </a:r>
            <a:endParaRPr lang="en-US" altLang="zh-CN" sz="1800" dirty="0"/>
          </a:p>
        </p:txBody>
      </p:sp>
      <p:sp>
        <p:nvSpPr>
          <p:cNvPr id="7" name="TextBox 6"/>
          <p:cNvSpPr txBox="1"/>
          <p:nvPr/>
        </p:nvSpPr>
        <p:spPr>
          <a:xfrm>
            <a:off x="80690" y="3977407"/>
            <a:ext cx="6453336" cy="1198880"/>
          </a:xfrm>
          <a:prstGeom prst="rect">
            <a:avLst/>
          </a:prstGeom>
          <a:noFill/>
        </p:spPr>
        <p:txBody>
          <a:bodyPr wrap="square" rtlCol="0">
            <a:spAutoFit/>
          </a:bodyPr>
          <a:lstStyle/>
          <a:p>
            <a:pPr algn="l">
              <a:buNone/>
            </a:pPr>
            <a:r>
              <a:rPr lang="en-US" altLang="zh-CN" sz="1800" b="1" dirty="0"/>
              <a:t>六：</a:t>
            </a:r>
            <a:r>
              <a:rPr lang="en-US" altLang="zh-CN" sz="1800" b="1" dirty="0">
                <a:sym typeface="+mn-ea"/>
              </a:rPr>
              <a:t>Spring origin sensor break down </a:t>
            </a:r>
            <a:r>
              <a:rPr lang="en-US" altLang="zh-CN" sz="1800" b="1" dirty="0"/>
              <a:t>：</a:t>
            </a:r>
            <a:endParaRPr lang="en-US" altLang="zh-CN" sz="1800" dirty="0"/>
          </a:p>
          <a:p>
            <a:pPr algn="l">
              <a:buNone/>
            </a:pPr>
            <a:r>
              <a:rPr lang="en-US" altLang="zh-CN" sz="1800" dirty="0">
                <a:sym typeface="+mn-ea"/>
              </a:rPr>
              <a:t>The device returns to the original position and continues to run backwards until the spring is stuck, or the spring does not return to the original position, then the origin sensor is replaced.</a:t>
            </a:r>
            <a:endParaRPr lang="en-US" altLang="zh-CN" sz="1800" dirty="0"/>
          </a:p>
        </p:txBody>
      </p:sp>
      <p:sp>
        <p:nvSpPr>
          <p:cNvPr id="8" name="TextBox 7"/>
          <p:cNvSpPr txBox="1"/>
          <p:nvPr/>
        </p:nvSpPr>
        <p:spPr>
          <a:xfrm>
            <a:off x="80516" y="5635501"/>
            <a:ext cx="6453336" cy="922020"/>
          </a:xfrm>
          <a:prstGeom prst="rect">
            <a:avLst/>
          </a:prstGeom>
          <a:noFill/>
        </p:spPr>
        <p:txBody>
          <a:bodyPr wrap="square" rtlCol="0">
            <a:spAutoFit/>
          </a:bodyPr>
          <a:lstStyle/>
          <a:p>
            <a:pPr algn="l">
              <a:buNone/>
            </a:pPr>
            <a:r>
              <a:rPr lang="en-US" altLang="zh-CN" sz="1800" b="1" dirty="0"/>
              <a:t>七：</a:t>
            </a:r>
            <a:r>
              <a:rPr lang="en-US" altLang="zh-CN" sz="1800" b="1" dirty="0">
                <a:sym typeface="+mn-ea"/>
              </a:rPr>
              <a:t>Spring limit sensor  break down</a:t>
            </a:r>
            <a:r>
              <a:rPr lang="en-US" altLang="zh-CN" sz="1800" b="1" dirty="0"/>
              <a:t>：</a:t>
            </a:r>
            <a:endParaRPr lang="en-US" altLang="zh-CN" sz="1800" dirty="0"/>
          </a:p>
          <a:p>
            <a:pPr algn="l">
              <a:buNone/>
            </a:pPr>
            <a:r>
              <a:rPr lang="en-US" altLang="zh-CN" sz="1800" dirty="0">
                <a:sym typeface="+mn-ea"/>
              </a:rPr>
              <a:t>When the spring reaches the limit position and the motor still does not stop, the limit sensor needs to be replaced.</a:t>
            </a:r>
            <a:endParaRPr lang="en-US" altLang="zh-CN" sz="1800" dirty="0"/>
          </a:p>
        </p:txBody>
      </p:sp>
      <p:sp>
        <p:nvSpPr>
          <p:cNvPr id="9" name="TextBox 8"/>
          <p:cNvSpPr txBox="1"/>
          <p:nvPr/>
        </p:nvSpPr>
        <p:spPr>
          <a:xfrm>
            <a:off x="80645" y="6856080"/>
            <a:ext cx="6669360" cy="1198880"/>
          </a:xfrm>
          <a:prstGeom prst="rect">
            <a:avLst/>
          </a:prstGeom>
          <a:noFill/>
        </p:spPr>
        <p:txBody>
          <a:bodyPr wrap="square" rtlCol="0">
            <a:spAutoFit/>
          </a:bodyPr>
          <a:lstStyle/>
          <a:p>
            <a:pPr algn="l">
              <a:buNone/>
            </a:pPr>
            <a:r>
              <a:rPr lang="en-US" altLang="zh-CN" sz="1800" b="1" dirty="0"/>
              <a:t>八：</a:t>
            </a:r>
            <a:r>
              <a:rPr lang="en-US" altLang="zh-CN" sz="1800" b="1" dirty="0">
                <a:sym typeface="+mn-ea"/>
              </a:rPr>
              <a:t> The control board is broken or the IO board is break down</a:t>
            </a:r>
            <a:r>
              <a:rPr lang="en-US" altLang="zh-CN" sz="1800" b="1" dirty="0"/>
              <a:t>：</a:t>
            </a:r>
            <a:endParaRPr lang="en-US" altLang="zh-CN" sz="1800" dirty="0"/>
          </a:p>
          <a:p>
            <a:pPr algn="l">
              <a:buNone/>
            </a:pPr>
            <a:r>
              <a:rPr lang="en-US" altLang="zh-CN" sz="1800" dirty="0">
                <a:sym typeface="+mn-ea"/>
              </a:rPr>
              <a:t>After the device is powered on, there is no action, the operation panel does not respond, and all the sensors are not lit, then the control panel needs to be replaced.</a:t>
            </a:r>
            <a:endParaRPr lang="en-US" altLang="zh-CN" sz="1800" dirty="0"/>
          </a:p>
        </p:txBody>
      </p:sp>
      <p:sp>
        <p:nvSpPr>
          <p:cNvPr id="2" name="文本框 1"/>
          <p:cNvSpPr txBox="1"/>
          <p:nvPr/>
        </p:nvSpPr>
        <p:spPr>
          <a:xfrm>
            <a:off x="829310" y="220345"/>
            <a:ext cx="5844540" cy="460375"/>
          </a:xfrm>
          <a:prstGeom prst="rect">
            <a:avLst/>
          </a:prstGeom>
          <a:noFill/>
        </p:spPr>
        <p:txBody>
          <a:bodyPr wrap="square" rtlCol="0" anchor="t">
            <a:spAutoFit/>
          </a:bodyPr>
          <a:lstStyle/>
          <a:p>
            <a:r>
              <a:rPr lang="en-US" altLang="zh-CN" sz="2400" b="1" dirty="0">
                <a:latin typeface="Arial" panose="020B0604020202020204" pitchFamily="34" charset="0"/>
                <a:cs typeface="Arial" panose="020B0604020202020204" pitchFamily="34" charset="0"/>
                <a:sym typeface="+mn-ea"/>
              </a:rPr>
              <a:t>Chapter 6：Treatment of feeder faults</a:t>
            </a:r>
            <a:endParaRPr lang="en-US" altLang="zh-CN" sz="2400" b="1" dirty="0">
              <a:latin typeface="Arial" panose="020B0604020202020204" pitchFamily="34" charset="0"/>
              <a:cs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F6EA6826-B3B4-44F8-8A98-45D0829AD93F}" type="slidenum">
              <a:rPr lang="zh-CN" altLang="en-US" smtClean="0"/>
              <a:t>23</a:t>
            </a:fld>
            <a:endParaRPr lang="zh-CN" altLang="en-US"/>
          </a:p>
        </p:txBody>
      </p:sp>
      <p:sp>
        <p:nvSpPr>
          <p:cNvPr id="5" name="TextBox 4"/>
          <p:cNvSpPr txBox="1"/>
          <p:nvPr/>
        </p:nvSpPr>
        <p:spPr>
          <a:xfrm>
            <a:off x="372745" y="676275"/>
            <a:ext cx="3289300" cy="5015865"/>
          </a:xfrm>
          <a:prstGeom prst="rect">
            <a:avLst/>
          </a:prstGeom>
          <a:noFill/>
        </p:spPr>
        <p:txBody>
          <a:bodyPr wrap="square" rtlCol="0">
            <a:spAutoFit/>
          </a:bodyPr>
          <a:lstStyle/>
          <a:p>
            <a:r>
              <a:rPr lang="en-US" altLang="zh-CN" sz="1600" dirty="0"/>
              <a:t>X0:</a:t>
            </a:r>
            <a:r>
              <a:rPr lang="en-US" sz="1600" dirty="0"/>
              <a:t>F</a:t>
            </a:r>
            <a:r>
              <a:rPr lang="zh-CN" altLang="en-US" sz="1600" dirty="0"/>
              <a:t>iber of front end of component in position</a:t>
            </a:r>
          </a:p>
          <a:p>
            <a:r>
              <a:rPr lang="en-US" altLang="zh-CN" sz="1600" dirty="0"/>
              <a:t>X1:</a:t>
            </a:r>
            <a:r>
              <a:rPr lang="zh-CN" altLang="en-US" sz="1600" dirty="0"/>
              <a:t>Upper </a:t>
            </a:r>
            <a:r>
              <a:rPr lang="en-US" altLang="zh-CN" sz="1600" dirty="0"/>
              <a:t>tube</a:t>
            </a:r>
            <a:r>
              <a:rPr lang="zh-CN" altLang="en-US" sz="1600" dirty="0"/>
              <a:t> sensor</a:t>
            </a:r>
          </a:p>
          <a:p>
            <a:r>
              <a:rPr lang="en-US" altLang="zh-CN" sz="1600" dirty="0"/>
              <a:t>X2:</a:t>
            </a:r>
            <a:r>
              <a:rPr lang="zh-CN" altLang="en-US" sz="1600" dirty="0"/>
              <a:t>Lower </a:t>
            </a:r>
            <a:r>
              <a:rPr lang="en-US" altLang="zh-CN" sz="1600" dirty="0"/>
              <a:t>tube</a:t>
            </a:r>
            <a:r>
              <a:rPr lang="zh-CN" altLang="en-US" sz="1600" dirty="0"/>
              <a:t> sensor</a:t>
            </a:r>
          </a:p>
          <a:p>
            <a:r>
              <a:rPr lang="en-US" altLang="zh-CN" sz="1600" dirty="0"/>
              <a:t>X3:Origin point of fron &amp; </a:t>
            </a:r>
            <a:r>
              <a:rPr lang="en-US" altLang="zh-CN" sz="1600" dirty="0">
                <a:sym typeface="+mn-ea"/>
              </a:rPr>
              <a:t>P</a:t>
            </a:r>
            <a:r>
              <a:rPr lang="zh-CN" altLang="en-US" sz="1600" dirty="0">
                <a:sym typeface="+mn-ea"/>
              </a:rPr>
              <a:t>op-up  air cylinder</a:t>
            </a:r>
          </a:p>
          <a:p>
            <a:r>
              <a:rPr lang="en-US" altLang="zh-CN" sz="1600" dirty="0"/>
              <a:t>X4:Mid-end </a:t>
            </a:r>
            <a:r>
              <a:rPr lang="en-US" sz="1600" dirty="0">
                <a:sym typeface="+mn-ea"/>
              </a:rPr>
              <a:t>F</a:t>
            </a:r>
            <a:r>
              <a:rPr lang="zh-CN" altLang="en-US" sz="1600" dirty="0">
                <a:sym typeface="+mn-ea"/>
              </a:rPr>
              <a:t>iber</a:t>
            </a:r>
          </a:p>
          <a:p>
            <a:r>
              <a:rPr lang="en-US" altLang="zh-CN" sz="1600" dirty="0"/>
              <a:t>X5:S</a:t>
            </a:r>
            <a:r>
              <a:rPr lang="zh-CN" altLang="en-US" sz="1600" dirty="0"/>
              <a:t>top button</a:t>
            </a:r>
          </a:p>
          <a:p>
            <a:r>
              <a:rPr lang="en-US" altLang="zh-CN" sz="1600" dirty="0"/>
              <a:t>X6:Switch of </a:t>
            </a:r>
            <a:r>
              <a:rPr lang="zh-CN" altLang="en-US" sz="1600" dirty="0"/>
              <a:t>Spring origin groove</a:t>
            </a:r>
          </a:p>
          <a:p>
            <a:r>
              <a:rPr lang="en-US" altLang="zh-CN" sz="1600" dirty="0"/>
              <a:t>X7:</a:t>
            </a:r>
            <a:r>
              <a:rPr lang="en-US" altLang="zh-CN" sz="1600" dirty="0">
                <a:sym typeface="+mn-ea"/>
              </a:rPr>
              <a:t>Origin point of back &amp; P</a:t>
            </a:r>
            <a:r>
              <a:rPr lang="zh-CN" altLang="en-US" sz="1600" dirty="0">
                <a:sym typeface="+mn-ea"/>
              </a:rPr>
              <a:t>op-up  air cylinder</a:t>
            </a:r>
            <a:endParaRPr lang="zh-CN" altLang="en-US" sz="1600" dirty="0"/>
          </a:p>
          <a:p>
            <a:r>
              <a:rPr lang="en-US" altLang="zh-CN" sz="1600" dirty="0"/>
              <a:t>X10:</a:t>
            </a:r>
            <a:r>
              <a:rPr lang="zh-CN" altLang="en-US" sz="1600" dirty="0"/>
              <a:t>前下托气缸动点</a:t>
            </a:r>
          </a:p>
          <a:p>
            <a:r>
              <a:rPr lang="en-US" altLang="zh-CN" sz="1600" dirty="0"/>
              <a:t>X11:</a:t>
            </a:r>
            <a:r>
              <a:rPr lang="zh-CN" altLang="en-US" sz="1600" dirty="0"/>
              <a:t>后下托气缸动点</a:t>
            </a:r>
          </a:p>
          <a:p>
            <a:r>
              <a:rPr lang="en-US" altLang="zh-CN" sz="1600" dirty="0"/>
              <a:t>X12:</a:t>
            </a:r>
            <a:r>
              <a:rPr lang="zh-CN" altLang="en-US" sz="1600" dirty="0"/>
              <a:t>弹簧极限槽型开关</a:t>
            </a:r>
          </a:p>
          <a:p>
            <a:r>
              <a:rPr lang="en-US" altLang="zh-CN" sz="1600" dirty="0"/>
              <a:t>X13:</a:t>
            </a:r>
            <a:r>
              <a:rPr lang="zh-CN" altLang="en-US" sz="1600" dirty="0"/>
              <a:t>换管子槽型开关</a:t>
            </a:r>
          </a:p>
          <a:p>
            <a:r>
              <a:rPr lang="en-US" altLang="zh-CN" sz="1600" dirty="0"/>
              <a:t>P2.0:</a:t>
            </a:r>
            <a:r>
              <a:rPr lang="zh-CN" altLang="en-US" sz="1600" dirty="0"/>
              <a:t>Automatic button</a:t>
            </a:r>
          </a:p>
          <a:p>
            <a:r>
              <a:rPr lang="en-US" altLang="zh-CN" sz="1600" dirty="0"/>
              <a:t>P2.1</a:t>
            </a:r>
            <a:r>
              <a:rPr lang="zh-CN" altLang="en-US" sz="1600" dirty="0"/>
              <a:t>：Motor reset button</a:t>
            </a:r>
          </a:p>
          <a:p>
            <a:r>
              <a:rPr lang="en-US" altLang="zh-CN" sz="1600" dirty="0"/>
              <a:t>P2.2</a:t>
            </a:r>
            <a:r>
              <a:rPr lang="zh-CN" altLang="en-US" sz="1600" dirty="0"/>
              <a:t>：</a:t>
            </a:r>
            <a:r>
              <a:rPr lang="en-US" altLang="zh-CN" sz="1600" dirty="0">
                <a:sym typeface="+mn-ea"/>
              </a:rPr>
              <a:t>P</a:t>
            </a:r>
            <a:r>
              <a:rPr lang="zh-CN" altLang="en-US" sz="1600" dirty="0">
                <a:sym typeface="+mn-ea"/>
              </a:rPr>
              <a:t>op-up  air cylinder button</a:t>
            </a:r>
            <a:endParaRPr lang="zh-CN" altLang="en-US" sz="1600" dirty="0"/>
          </a:p>
          <a:p>
            <a:r>
              <a:rPr lang="en-US" altLang="zh-CN" sz="1600" dirty="0"/>
              <a:t>P2.3</a:t>
            </a:r>
            <a:r>
              <a:rPr lang="zh-CN" altLang="en-US" sz="1600" dirty="0"/>
              <a:t>：</a:t>
            </a:r>
            <a:r>
              <a:rPr lang="en-US" altLang="zh-CN" sz="1600" dirty="0">
                <a:sym typeface="+mn-ea"/>
              </a:rPr>
              <a:t>P</a:t>
            </a:r>
            <a:r>
              <a:rPr lang="zh-CN" altLang="en-US" sz="1600" dirty="0">
                <a:sym typeface="+mn-ea"/>
              </a:rPr>
              <a:t>op-</a:t>
            </a:r>
            <a:r>
              <a:rPr lang="en-US" altLang="zh-CN" sz="1600" dirty="0">
                <a:sym typeface="+mn-ea"/>
              </a:rPr>
              <a:t>down</a:t>
            </a:r>
            <a:r>
              <a:rPr lang="zh-CN" altLang="en-US" sz="1600" dirty="0">
                <a:sym typeface="+mn-ea"/>
              </a:rPr>
              <a:t> air cylinder button</a:t>
            </a:r>
            <a:endParaRPr lang="zh-CN" altLang="en-US" sz="1600" dirty="0"/>
          </a:p>
          <a:p>
            <a:r>
              <a:rPr lang="en-US" altLang="zh-CN" sz="1600" dirty="0"/>
              <a:t>P2.4</a:t>
            </a:r>
            <a:r>
              <a:rPr lang="zh-CN" altLang="en-US" sz="1600" dirty="0"/>
              <a:t>：</a:t>
            </a:r>
            <a:r>
              <a:rPr sz="1600" dirty="0">
                <a:sym typeface="+mn-ea"/>
              </a:rPr>
              <a:t>motor inching </a:t>
            </a:r>
            <a:r>
              <a:rPr lang="zh-CN" altLang="en-US" sz="1600" dirty="0">
                <a:sym typeface="+mn-ea"/>
              </a:rPr>
              <a:t>button</a:t>
            </a:r>
            <a:endParaRPr lang="zh-CN" altLang="en-US" sz="1600" dirty="0"/>
          </a:p>
        </p:txBody>
      </p:sp>
      <p:sp>
        <p:nvSpPr>
          <p:cNvPr id="6" name="文本框 5"/>
          <p:cNvSpPr txBox="1"/>
          <p:nvPr/>
        </p:nvSpPr>
        <p:spPr>
          <a:xfrm>
            <a:off x="962025" y="186690"/>
            <a:ext cx="5426710" cy="398780"/>
          </a:xfrm>
          <a:prstGeom prst="rect">
            <a:avLst/>
          </a:prstGeom>
          <a:noFill/>
        </p:spPr>
        <p:txBody>
          <a:bodyPr wrap="none" rtlCol="0" anchor="t">
            <a:spAutoFit/>
          </a:bodyPr>
          <a:lstStyle/>
          <a:p>
            <a:pPr algn="l"/>
            <a:r>
              <a:rPr lang="en-US" altLang="zh-CN" sz="2000" b="1" dirty="0">
                <a:latin typeface="Arial" panose="020B0604020202020204" pitchFamily="34" charset="0"/>
                <a:cs typeface="Arial" panose="020B0604020202020204" pitchFamily="34" charset="0"/>
                <a:sym typeface="+mn-ea"/>
              </a:rPr>
              <a:t>Chapter 7: Definition list of IO List &amp; wiring </a:t>
            </a:r>
          </a:p>
        </p:txBody>
      </p:sp>
      <p:sp>
        <p:nvSpPr>
          <p:cNvPr id="7" name="文本框 6"/>
          <p:cNvSpPr txBox="1"/>
          <p:nvPr/>
        </p:nvSpPr>
        <p:spPr>
          <a:xfrm>
            <a:off x="3730625" y="676275"/>
            <a:ext cx="3101340" cy="4523105"/>
          </a:xfrm>
          <a:prstGeom prst="rect">
            <a:avLst/>
          </a:prstGeom>
          <a:noFill/>
        </p:spPr>
        <p:txBody>
          <a:bodyPr wrap="square" rtlCol="0" anchor="t">
            <a:spAutoFit/>
          </a:bodyPr>
          <a:lstStyle/>
          <a:p>
            <a:r>
              <a:rPr lang="en-US" altLang="zh-CN" dirty="0">
                <a:sym typeface="+mn-ea"/>
              </a:rPr>
              <a:t>Y0:</a:t>
            </a:r>
            <a:r>
              <a:rPr lang="zh-CN" altLang="en-US" dirty="0"/>
              <a:t>Pulse Motors</a:t>
            </a:r>
          </a:p>
          <a:p>
            <a:r>
              <a:rPr lang="en-US" altLang="zh-CN" dirty="0">
                <a:sym typeface="+mn-ea"/>
              </a:rPr>
              <a:t>Y1:</a:t>
            </a:r>
            <a:r>
              <a:rPr lang="zh-CN" altLang="en-US" dirty="0">
                <a:sym typeface="+mn-ea"/>
              </a:rPr>
              <a:t>马达方向</a:t>
            </a:r>
            <a:endParaRPr lang="zh-CN" altLang="en-US" dirty="0"/>
          </a:p>
          <a:p>
            <a:r>
              <a:rPr lang="en-US" altLang="zh-CN" dirty="0">
                <a:sym typeface="+mn-ea"/>
              </a:rPr>
              <a:t>Y2: Solenoid valve of P</a:t>
            </a:r>
            <a:r>
              <a:rPr lang="zh-CN" altLang="en-US" dirty="0">
                <a:sym typeface="+mn-ea"/>
              </a:rPr>
              <a:t>op-up  air cylinder</a:t>
            </a:r>
            <a:endParaRPr lang="zh-CN" altLang="en-US" dirty="0"/>
          </a:p>
          <a:p>
            <a:r>
              <a:rPr lang="en-US" altLang="zh-CN" dirty="0">
                <a:sym typeface="+mn-ea"/>
              </a:rPr>
              <a:t>Y3:Solenoid valve of P</a:t>
            </a:r>
            <a:r>
              <a:rPr lang="zh-CN" altLang="en-US" dirty="0">
                <a:sym typeface="+mn-ea"/>
              </a:rPr>
              <a:t>op-</a:t>
            </a:r>
            <a:r>
              <a:rPr lang="en-US" altLang="zh-CN" dirty="0">
                <a:sym typeface="+mn-ea"/>
              </a:rPr>
              <a:t>down</a:t>
            </a:r>
            <a:r>
              <a:rPr lang="zh-CN" altLang="en-US" dirty="0">
                <a:sym typeface="+mn-ea"/>
              </a:rPr>
              <a:t> air cylinder</a:t>
            </a:r>
            <a:endParaRPr lang="zh-CN" altLang="en-US" dirty="0"/>
          </a:p>
          <a:p>
            <a:r>
              <a:rPr lang="en-US" altLang="zh-CN" dirty="0">
                <a:sym typeface="+mn-ea"/>
              </a:rPr>
              <a:t>Y4:Out put of </a:t>
            </a:r>
            <a:r>
              <a:rPr lang="zh-CN" altLang="en-US" dirty="0">
                <a:sym typeface="+mn-ea"/>
              </a:rPr>
              <a:t>component in position</a:t>
            </a:r>
            <a:endParaRPr lang="zh-CN" altLang="en-US" dirty="0"/>
          </a:p>
          <a:p>
            <a:r>
              <a:rPr lang="en-US" altLang="zh-CN" dirty="0">
                <a:sym typeface="+mn-ea"/>
              </a:rPr>
              <a:t>Y5:</a:t>
            </a:r>
            <a:r>
              <a:rPr lang="zh-CN" altLang="en-US" dirty="0">
                <a:sym typeface="+mn-ea"/>
              </a:rPr>
              <a:t>Running lights</a:t>
            </a:r>
          </a:p>
          <a:p>
            <a:r>
              <a:rPr lang="en-US" altLang="zh-CN" dirty="0">
                <a:sym typeface="+mn-ea"/>
              </a:rPr>
              <a:t>EY0:</a:t>
            </a:r>
            <a:r>
              <a:rPr lang="zh-CN" altLang="en-US" dirty="0">
                <a:sym typeface="+mn-ea"/>
              </a:rPr>
              <a:t>Air-blown electromagnetic valve</a:t>
            </a:r>
            <a:r>
              <a:rPr lang="en-US" altLang="zh-CN" dirty="0">
                <a:sym typeface="+mn-ea"/>
              </a:rPr>
              <a:t>(P2.5)</a:t>
            </a:r>
            <a:endParaRPr lang="en-US" altLang="zh-CN" dirty="0"/>
          </a:p>
          <a:p>
            <a:r>
              <a:rPr lang="en-US" altLang="zh-CN" dirty="0">
                <a:sym typeface="+mn-ea"/>
              </a:rPr>
              <a:t>EY1:</a:t>
            </a:r>
            <a:r>
              <a:rPr lang="zh-CN" altLang="en-US" dirty="0">
                <a:sym typeface="+mn-ea"/>
              </a:rPr>
              <a:t>压管气缸电磁阀</a:t>
            </a:r>
            <a:r>
              <a:rPr lang="en-US" altLang="zh-CN" dirty="0">
                <a:sym typeface="+mn-ea"/>
              </a:rPr>
              <a:t>(P2.7)</a:t>
            </a:r>
            <a:endParaRPr lang="en-US" altLang="zh-CN" dirty="0"/>
          </a:p>
          <a:p>
            <a:r>
              <a:rPr lang="zh-CN" altLang="en-US" dirty="0">
                <a:sym typeface="+mn-ea"/>
              </a:rPr>
              <a:t>Communication port：</a:t>
            </a:r>
            <a:endParaRPr lang="en-US" altLang="zh-CN" dirty="0"/>
          </a:p>
          <a:p>
            <a:r>
              <a:rPr lang="en-US" altLang="zh-CN" dirty="0">
                <a:sym typeface="+mn-ea"/>
              </a:rPr>
              <a:t>1</a:t>
            </a:r>
            <a:r>
              <a:rPr lang="zh-CN" altLang="en-US" dirty="0">
                <a:sym typeface="+mn-ea"/>
              </a:rPr>
              <a:t>：</a:t>
            </a:r>
            <a:r>
              <a:rPr lang="en-US" altLang="zh-CN" dirty="0">
                <a:sym typeface="+mn-ea"/>
              </a:rPr>
              <a:t> (DC+24V)</a:t>
            </a:r>
            <a:endParaRPr lang="en-US" altLang="zh-CN" dirty="0"/>
          </a:p>
          <a:p>
            <a:r>
              <a:rPr lang="en-US" altLang="zh-CN" dirty="0">
                <a:sym typeface="+mn-ea"/>
              </a:rPr>
              <a:t>2</a:t>
            </a:r>
            <a:r>
              <a:rPr lang="zh-CN" altLang="en-US" dirty="0">
                <a:sym typeface="+mn-ea"/>
              </a:rPr>
              <a:t>：</a:t>
            </a:r>
            <a:r>
              <a:rPr lang="en-US" altLang="zh-CN" dirty="0">
                <a:sym typeface="+mn-ea"/>
              </a:rPr>
              <a:t> (GND)</a:t>
            </a:r>
            <a:endParaRPr lang="en-US" altLang="zh-CN" dirty="0"/>
          </a:p>
          <a:p>
            <a:r>
              <a:rPr lang="en-US" altLang="zh-CN" dirty="0">
                <a:sym typeface="+mn-ea"/>
              </a:rPr>
              <a:t>4</a:t>
            </a:r>
            <a:r>
              <a:rPr lang="zh-CN" altLang="en-US" dirty="0">
                <a:sym typeface="+mn-ea"/>
              </a:rPr>
              <a:t>：</a:t>
            </a:r>
            <a:r>
              <a:rPr lang="en-US" altLang="zh-CN" dirty="0">
                <a:sym typeface="+mn-ea"/>
              </a:rPr>
              <a:t> (OUT)</a:t>
            </a:r>
            <a:endParaRPr lang="zh-CN" altLang="en-US"/>
          </a:p>
        </p:txBody>
      </p:sp>
      <p:pic>
        <p:nvPicPr>
          <p:cNvPr id="11266" name="Picture 2"/>
          <p:cNvPicPr>
            <a:picLocks noChangeAspect="1" noChangeArrowheads="1"/>
          </p:cNvPicPr>
          <p:nvPr/>
        </p:nvPicPr>
        <p:blipFill>
          <a:blip r:embed="rId2" cstate="print"/>
          <a:srcRect/>
          <a:stretch>
            <a:fillRect/>
          </a:stretch>
        </p:blipFill>
        <p:spPr bwMode="auto">
          <a:xfrm>
            <a:off x="372745" y="5692140"/>
            <a:ext cx="5878195" cy="310896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12"/>
          </p:nvPr>
        </p:nvSpPr>
        <p:spPr/>
        <p:txBody>
          <a:bodyPr/>
          <a:lstStyle/>
          <a:p>
            <a:fld id="{F6EA6826-B3B4-44F8-8A98-45D0829AD93F}" type="slidenum">
              <a:rPr lang="zh-CN" altLang="en-US" smtClean="0"/>
              <a:t>24</a:t>
            </a:fld>
            <a:endParaRPr lang="zh-CN" altLang="en-US"/>
          </a:p>
        </p:txBody>
      </p:sp>
      <p:graphicFrame>
        <p:nvGraphicFramePr>
          <p:cNvPr id="6" name="对象 5"/>
          <p:cNvGraphicFramePr>
            <a:graphicFrameLocks noChangeAspect="1"/>
          </p:cNvGraphicFramePr>
          <p:nvPr/>
        </p:nvGraphicFramePr>
        <p:xfrm>
          <a:off x="643573" y="1081710"/>
          <a:ext cx="5569991" cy="7880679"/>
        </p:xfrm>
        <a:graphic>
          <a:graphicData uri="http://schemas.openxmlformats.org/presentationml/2006/ole">
            <mc:AlternateContent xmlns:mc="http://schemas.openxmlformats.org/markup-compatibility/2006">
              <mc:Choice xmlns:v="urn:schemas-microsoft-com:vml" Requires="v">
                <p:oleObj spid="_x0000_s1043" name="Acrobat Document" r:id="rId3" imgW="5667375" imgH="8020050" progId="AcroExch.Document.11">
                  <p:embed/>
                </p:oleObj>
              </mc:Choice>
              <mc:Fallback>
                <p:oleObj name="Acrobat Document" r:id="rId3" imgW="5667375" imgH="8020050" progId="AcroExch.Document.11">
                  <p:embed/>
                  <p:pic>
                    <p:nvPicPr>
                      <p:cNvPr id="0" name="图片 1024"/>
                      <p:cNvPicPr>
                        <a:picLocks noChangeAspect="1"/>
                      </p:cNvPicPr>
                      <p:nvPr/>
                    </p:nvPicPr>
                    <p:blipFill>
                      <a:blip r:embed="rId4"/>
                      <a:stretch>
                        <a:fillRect/>
                      </a:stretch>
                    </p:blipFill>
                    <p:spPr>
                      <a:xfrm>
                        <a:off x="643573" y="1081710"/>
                        <a:ext cx="5569991" cy="7880679"/>
                      </a:xfrm>
                      <a:prstGeom prst="rect">
                        <a:avLst/>
                      </a:prstGeom>
                      <a:noFill/>
                      <a:ln w="9525">
                        <a:noFill/>
                      </a:ln>
                    </p:spPr>
                  </p:pic>
                </p:oleObj>
              </mc:Fallback>
            </mc:AlternateContent>
          </a:graphicData>
        </a:graphic>
      </p:graphicFrame>
      <p:sp>
        <p:nvSpPr>
          <p:cNvPr id="2" name="文本框 1"/>
          <p:cNvSpPr txBox="1"/>
          <p:nvPr/>
        </p:nvSpPr>
        <p:spPr>
          <a:xfrm>
            <a:off x="643890" y="495935"/>
            <a:ext cx="5915025" cy="398780"/>
          </a:xfrm>
          <a:prstGeom prst="rect">
            <a:avLst/>
          </a:prstGeom>
          <a:noFill/>
        </p:spPr>
        <p:txBody>
          <a:bodyPr wrap="none" rtlCol="0" anchor="t">
            <a:spAutoFit/>
          </a:bodyPr>
          <a:lstStyle/>
          <a:p>
            <a:r>
              <a:rPr lang="en-US" altLang="zh-CN" sz="2000" b="1" dirty="0">
                <a:sym typeface="+mn-ea"/>
              </a:rPr>
              <a:t>Chapter 8：Instructions for use of fiber optic amplifier</a:t>
            </a:r>
          </a:p>
        </p:txBody>
      </p:sp>
      <p:sp>
        <p:nvSpPr>
          <p:cNvPr id="3" name="文本框 2"/>
          <p:cNvSpPr txBox="1"/>
          <p:nvPr/>
        </p:nvSpPr>
        <p:spPr>
          <a:xfrm>
            <a:off x="847725" y="207645"/>
            <a:ext cx="1438275" cy="368300"/>
          </a:xfrm>
          <a:prstGeom prst="rect">
            <a:avLst/>
          </a:prstGeom>
          <a:noFill/>
        </p:spPr>
        <p:txBody>
          <a:bodyPr wrap="none" rtlCol="0" anchor="t">
            <a:spAutoFit/>
          </a:bodyPr>
          <a:lstStyle/>
          <a:p>
            <a:r>
              <a:rPr lang="en-US" altLang="zh-CN" b="1" dirty="0">
                <a:sym typeface="+mn-ea"/>
              </a:rPr>
              <a:t>Attachment--</a:t>
            </a:r>
            <a:endParaRPr lang="zh-CN" alt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a:extLst>
              <a:ext uri="{FF2B5EF4-FFF2-40B4-BE49-F238E27FC236}">
                <a16:creationId xmlns:a16="http://schemas.microsoft.com/office/drawing/2014/main" id="{BD4078D7-25D0-4924-BE9F-52B7330001A0}"/>
              </a:ext>
            </a:extLst>
          </p:cNvPr>
          <p:cNvSpPr>
            <a:spLocks noGrp="1"/>
          </p:cNvSpPr>
          <p:nvPr>
            <p:ph type="sldNum" sz="quarter" idx="12"/>
          </p:nvPr>
        </p:nvSpPr>
        <p:spPr/>
        <p:txBody>
          <a:bodyPr/>
          <a:lstStyle/>
          <a:p>
            <a:fld id="{F6EA6826-B3B4-44F8-8A98-45D0829AD93F}" type="slidenum">
              <a:rPr lang="zh-CN" altLang="en-US" smtClean="0"/>
              <a:t>25</a:t>
            </a:fld>
            <a:endParaRPr lang="zh-CN" altLang="en-US"/>
          </a:p>
        </p:txBody>
      </p:sp>
      <p:pic>
        <p:nvPicPr>
          <p:cNvPr id="6" name="图片 5">
            <a:extLst>
              <a:ext uri="{FF2B5EF4-FFF2-40B4-BE49-F238E27FC236}">
                <a16:creationId xmlns:a16="http://schemas.microsoft.com/office/drawing/2014/main" id="{BF8E6E9E-A313-4BB8-B592-2F7E6D9EE4F2}"/>
              </a:ext>
            </a:extLst>
          </p:cNvPr>
          <p:cNvPicPr>
            <a:picLocks noChangeAspect="1"/>
          </p:cNvPicPr>
          <p:nvPr/>
        </p:nvPicPr>
        <p:blipFill>
          <a:blip r:embed="rId2"/>
          <a:stretch>
            <a:fillRect/>
          </a:stretch>
        </p:blipFill>
        <p:spPr>
          <a:xfrm>
            <a:off x="375081" y="683568"/>
            <a:ext cx="6107837" cy="8460432"/>
          </a:xfrm>
          <a:prstGeom prst="rect">
            <a:avLst/>
          </a:prstGeom>
        </p:spPr>
      </p:pic>
    </p:spTree>
    <p:extLst>
      <p:ext uri="{BB962C8B-B14F-4D97-AF65-F5344CB8AC3E}">
        <p14:creationId xmlns:p14="http://schemas.microsoft.com/office/powerpoint/2010/main" val="3786119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3055" y="323215"/>
            <a:ext cx="2061210" cy="460375"/>
          </a:xfrm>
          <a:prstGeom prst="rect">
            <a:avLst/>
          </a:prstGeom>
          <a:noFill/>
        </p:spPr>
        <p:txBody>
          <a:bodyPr wrap="square" rtlCol="0">
            <a:spAutoFit/>
          </a:bodyPr>
          <a:lstStyle/>
          <a:p>
            <a:r>
              <a:rPr lang="zh-CN" altLang="en-US" sz="2400" b="1" dirty="0">
                <a:latin typeface="Arial" panose="020B0604020202020204" pitchFamily="34" charset="0"/>
                <a:cs typeface="Arial" panose="020B0604020202020204" pitchFamily="34" charset="0"/>
              </a:rPr>
              <a:t>Contents</a:t>
            </a:r>
          </a:p>
        </p:txBody>
      </p:sp>
      <p:sp>
        <p:nvSpPr>
          <p:cNvPr id="3" name="TextBox 2"/>
          <p:cNvSpPr txBox="1"/>
          <p:nvPr/>
        </p:nvSpPr>
        <p:spPr>
          <a:xfrm>
            <a:off x="332656" y="1115616"/>
            <a:ext cx="6120680" cy="5631180"/>
          </a:xfrm>
          <a:prstGeom prst="rect">
            <a:avLst/>
          </a:prstGeom>
          <a:noFill/>
        </p:spPr>
        <p:txBody>
          <a:bodyPr wrap="square" rtlCol="0">
            <a:spAutoFit/>
          </a:bodyPr>
          <a:lstStyle/>
          <a:p>
            <a:pPr algn="l">
              <a:buNone/>
            </a:pPr>
            <a:r>
              <a:rPr lang="en-US" altLang="zh-CN" sz="2000" b="1" dirty="0"/>
              <a:t>Chapter 1：Feeder basic parameters, usage range, connector definition</a:t>
            </a:r>
          </a:p>
          <a:p>
            <a:pPr algn="l">
              <a:buNone/>
            </a:pPr>
            <a:endParaRPr lang="en-US" altLang="zh-CN" sz="2000" b="1" dirty="0"/>
          </a:p>
          <a:p>
            <a:pPr algn="l">
              <a:buNone/>
            </a:pPr>
            <a:r>
              <a:rPr lang="en-US" altLang="zh-CN" sz="2000" b="1" dirty="0"/>
              <a:t>Chapter 2：Spare Parts  List</a:t>
            </a:r>
          </a:p>
          <a:p>
            <a:pPr algn="l">
              <a:buNone/>
            </a:pPr>
            <a:endParaRPr lang="en-US" altLang="zh-CN" sz="2000" b="1" dirty="0"/>
          </a:p>
          <a:p>
            <a:pPr algn="l">
              <a:buNone/>
            </a:pPr>
            <a:r>
              <a:rPr lang="en-US" altLang="zh-CN" sz="2000" b="1" dirty="0"/>
              <a:t>Chapter 3：Installed way</a:t>
            </a:r>
          </a:p>
          <a:p>
            <a:pPr algn="l">
              <a:buNone/>
            </a:pPr>
            <a:endParaRPr lang="en-US" altLang="zh-CN" sz="2000" b="1" dirty="0"/>
          </a:p>
          <a:p>
            <a:pPr algn="l">
              <a:buNone/>
            </a:pPr>
            <a:r>
              <a:rPr lang="en-US" altLang="zh-CN" sz="2000" b="1" dirty="0">
                <a:sym typeface="+mn-ea"/>
              </a:rPr>
              <a:t>Chapter 4</a:t>
            </a:r>
            <a:r>
              <a:rPr lang="en-US" altLang="zh-CN" sz="2000" b="1" dirty="0"/>
              <a:t>：Operation way</a:t>
            </a:r>
          </a:p>
          <a:p>
            <a:pPr algn="l">
              <a:buNone/>
            </a:pPr>
            <a:endParaRPr lang="en-US" altLang="zh-CN" sz="2000" b="1" dirty="0"/>
          </a:p>
          <a:p>
            <a:pPr algn="l">
              <a:buNone/>
            </a:pPr>
            <a:r>
              <a:rPr lang="en-US" altLang="zh-CN" sz="2000" b="1" dirty="0"/>
              <a:t>Chapter 5：Adjustment method</a:t>
            </a:r>
          </a:p>
          <a:p>
            <a:pPr algn="l">
              <a:buNone/>
            </a:pPr>
            <a:endParaRPr lang="en-US" altLang="zh-CN" sz="2000" b="1" dirty="0"/>
          </a:p>
          <a:p>
            <a:pPr algn="l">
              <a:buNone/>
            </a:pPr>
            <a:r>
              <a:rPr lang="en-US" altLang="zh-CN" sz="2000" b="1" dirty="0"/>
              <a:t>Chapter 6：Treatment of feeder faults</a:t>
            </a:r>
          </a:p>
          <a:p>
            <a:pPr algn="l">
              <a:buNone/>
            </a:pPr>
            <a:endParaRPr lang="en-US" altLang="zh-CN" sz="2000" b="1" dirty="0"/>
          </a:p>
          <a:p>
            <a:pPr algn="l">
              <a:buNone/>
            </a:pPr>
            <a:r>
              <a:rPr lang="en-US" altLang="zh-CN" sz="2000" b="1" dirty="0">
                <a:sym typeface="+mn-ea"/>
              </a:rPr>
              <a:t>Chapter </a:t>
            </a:r>
            <a:r>
              <a:rPr lang="en-US" altLang="zh-CN" sz="2000" b="1" dirty="0"/>
              <a:t>7:  </a:t>
            </a:r>
            <a:r>
              <a:rPr lang="en-US" altLang="zh-CN" sz="2000" b="1" dirty="0">
                <a:sym typeface="+mn-ea"/>
              </a:rPr>
              <a:t>Definition list of IO List &amp; wiring</a:t>
            </a:r>
            <a:endParaRPr lang="en-US" altLang="zh-CN" sz="2000" b="1" dirty="0"/>
          </a:p>
          <a:p>
            <a:pPr algn="l">
              <a:buNone/>
            </a:pPr>
            <a:endParaRPr lang="en-US" altLang="zh-CN" sz="2000" b="1" dirty="0"/>
          </a:p>
          <a:p>
            <a:pPr algn="l">
              <a:buNone/>
            </a:pPr>
            <a:r>
              <a:rPr lang="en-US" altLang="zh-CN" sz="2000" b="1" dirty="0"/>
              <a:t>Chapter 8：Attachment--Instructions for use of fiber optic amplifier</a:t>
            </a:r>
          </a:p>
          <a:p>
            <a:pPr algn="l">
              <a:buNone/>
            </a:pPr>
            <a:endParaRPr lang="en-US" altLang="zh-CN" sz="2000" b="1" dirty="0"/>
          </a:p>
        </p:txBody>
      </p:sp>
      <p:sp>
        <p:nvSpPr>
          <p:cNvPr id="5" name="灯片编号占位符 4"/>
          <p:cNvSpPr>
            <a:spLocks noGrp="1"/>
          </p:cNvSpPr>
          <p:nvPr>
            <p:ph type="sldNum" sz="quarter" idx="12"/>
          </p:nvPr>
        </p:nvSpPr>
        <p:spPr/>
        <p:txBody>
          <a:bodyPr/>
          <a:lstStyle/>
          <a:p>
            <a:fld id="{F6EA6826-B3B4-44F8-8A98-45D0829AD93F}" type="slidenum">
              <a:rPr lang="zh-CN" altLang="en-US" smtClean="0"/>
              <a:t>3</a:t>
            </a:fld>
            <a:endParaRPr lang="zh-CN"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45" y="209550"/>
            <a:ext cx="5971540" cy="829945"/>
          </a:xfrm>
          <a:prstGeom prst="rect">
            <a:avLst/>
          </a:prstGeom>
          <a:noFill/>
        </p:spPr>
        <p:txBody>
          <a:bodyPr wrap="square" rtlCol="0">
            <a:spAutoFit/>
          </a:bodyPr>
          <a:lstStyle/>
          <a:p>
            <a:r>
              <a:rPr lang="zh-CN" altLang="en-US" sz="2400" b="1" dirty="0">
                <a:latin typeface="Arial" panose="020B0604020202020204" pitchFamily="34" charset="0"/>
                <a:cs typeface="Arial" panose="020B0604020202020204" pitchFamily="34" charset="0"/>
                <a:sym typeface="+mn-ea"/>
              </a:rPr>
              <a:t>Chapter </a:t>
            </a:r>
            <a:r>
              <a:rPr lang="en-US" altLang="zh-CN" sz="2400" b="1" dirty="0">
                <a:latin typeface="Arial" panose="020B0604020202020204" pitchFamily="34" charset="0"/>
                <a:cs typeface="Arial" panose="020B0604020202020204" pitchFamily="34" charset="0"/>
                <a:sym typeface="+mn-ea"/>
              </a:rPr>
              <a:t>1</a:t>
            </a:r>
            <a:r>
              <a:rPr lang="zh-CN" altLang="en-US" sz="2400" b="1" dirty="0">
                <a:latin typeface="Arial" panose="020B0604020202020204" pitchFamily="34" charset="0"/>
                <a:cs typeface="Arial" panose="020B0604020202020204" pitchFamily="34" charset="0"/>
                <a:sym typeface="+mn-ea"/>
              </a:rPr>
              <a:t>：Fe</a:t>
            </a:r>
            <a:r>
              <a:rPr lang="en-US" altLang="zh-CN" sz="2400" b="1" dirty="0">
                <a:latin typeface="Arial" panose="020B0604020202020204" pitchFamily="34" charset="0"/>
                <a:cs typeface="Arial" panose="020B0604020202020204" pitchFamily="34" charset="0"/>
                <a:sym typeface="+mn-ea"/>
              </a:rPr>
              <a:t>eder</a:t>
            </a:r>
            <a:r>
              <a:rPr lang="zh-CN" altLang="en-US" sz="2400" b="1" dirty="0">
                <a:latin typeface="Arial" panose="020B0604020202020204" pitchFamily="34" charset="0"/>
                <a:cs typeface="Arial" panose="020B0604020202020204" pitchFamily="34" charset="0"/>
                <a:sym typeface="+mn-ea"/>
              </a:rPr>
              <a:t> basic parameters, usage range, connector definition</a:t>
            </a:r>
          </a:p>
        </p:txBody>
      </p:sp>
      <p:sp>
        <p:nvSpPr>
          <p:cNvPr id="3" name="TextBox 2"/>
          <p:cNvSpPr txBox="1"/>
          <p:nvPr/>
        </p:nvSpPr>
        <p:spPr>
          <a:xfrm>
            <a:off x="332656" y="1403400"/>
            <a:ext cx="5058410" cy="922020"/>
          </a:xfrm>
          <a:prstGeom prst="rect">
            <a:avLst/>
          </a:prstGeom>
          <a:noFill/>
        </p:spPr>
        <p:txBody>
          <a:bodyPr wrap="none" rtlCol="0">
            <a:spAutoFit/>
          </a:bodyPr>
          <a:lstStyle/>
          <a:p>
            <a:pPr algn="l">
              <a:buNone/>
            </a:pPr>
            <a:r>
              <a:rPr lang="en-US" altLang="zh-CN" dirty="0"/>
              <a:t>1：Feeder can adapt to the tube size specification：</a:t>
            </a:r>
          </a:p>
          <a:p>
            <a:pPr algn="l">
              <a:buNone/>
            </a:pPr>
            <a:r>
              <a:rPr lang="en-US" altLang="zh-CN" dirty="0"/>
              <a:t>min：LxWxH  300mmx6mmx10mm.</a:t>
            </a:r>
          </a:p>
          <a:p>
            <a:pPr algn="l">
              <a:buNone/>
            </a:pPr>
            <a:r>
              <a:rPr lang="en-US" altLang="zh-CN" dirty="0"/>
              <a:t>Max：LxWxH  600mmx30mmx30mm.</a:t>
            </a:r>
          </a:p>
        </p:txBody>
      </p:sp>
      <p:pic>
        <p:nvPicPr>
          <p:cNvPr id="2050" name="Picture 2"/>
          <p:cNvPicPr>
            <a:picLocks noChangeAspect="1" noChangeArrowheads="1"/>
          </p:cNvPicPr>
          <p:nvPr/>
        </p:nvPicPr>
        <p:blipFill>
          <a:blip r:embed="rId2" cstate="print">
            <a:lum contrast="30000"/>
          </a:blip>
          <a:srcRect/>
          <a:stretch>
            <a:fillRect/>
          </a:stretch>
        </p:blipFill>
        <p:spPr bwMode="auto">
          <a:xfrm>
            <a:off x="424850" y="2559591"/>
            <a:ext cx="4874294" cy="3182872"/>
          </a:xfrm>
          <a:prstGeom prst="rect">
            <a:avLst/>
          </a:prstGeom>
          <a:noFill/>
          <a:ln w="9525">
            <a:noFill/>
            <a:miter lim="800000"/>
            <a:headEnd/>
            <a:tailEnd/>
          </a:ln>
        </p:spPr>
      </p:pic>
      <p:sp>
        <p:nvSpPr>
          <p:cNvPr id="5" name="TextBox 4"/>
          <p:cNvSpPr txBox="1"/>
          <p:nvPr/>
        </p:nvSpPr>
        <p:spPr>
          <a:xfrm>
            <a:off x="332785" y="5891392"/>
            <a:ext cx="3251211" cy="2306955"/>
          </a:xfrm>
          <a:prstGeom prst="rect">
            <a:avLst/>
          </a:prstGeom>
          <a:noFill/>
        </p:spPr>
        <p:txBody>
          <a:bodyPr wrap="square" rtlCol="0">
            <a:spAutoFit/>
          </a:bodyPr>
          <a:lstStyle/>
          <a:p>
            <a:pPr algn="l">
              <a:buNone/>
            </a:pPr>
            <a:r>
              <a:rPr lang="en-US" altLang="zh-CN" dirty="0"/>
              <a:t>2：Voltage: DC24V.</a:t>
            </a:r>
          </a:p>
          <a:p>
            <a:pPr algn="l">
              <a:buNone/>
            </a:pPr>
            <a:endParaRPr lang="en-US" altLang="zh-CN" dirty="0"/>
          </a:p>
          <a:p>
            <a:pPr algn="l">
              <a:buNone/>
            </a:pPr>
            <a:r>
              <a:rPr lang="en-US" altLang="zh-CN" dirty="0"/>
              <a:t>3: </a:t>
            </a:r>
            <a:r>
              <a:rPr lang="en-US" altLang="zh-CN" dirty="0">
                <a:sym typeface="+mn-ea"/>
              </a:rPr>
              <a:t>Air pressure </a:t>
            </a:r>
            <a:r>
              <a:rPr lang="en-US" altLang="zh-CN" dirty="0"/>
              <a:t>&gt;0.6Mpa.</a:t>
            </a:r>
          </a:p>
          <a:p>
            <a:pPr algn="l">
              <a:buNone/>
            </a:pPr>
            <a:endParaRPr lang="en-US" altLang="zh-CN" dirty="0"/>
          </a:p>
          <a:p>
            <a:pPr algn="l">
              <a:buNone/>
            </a:pPr>
            <a:r>
              <a:rPr lang="en-US" altLang="zh-CN" dirty="0"/>
              <a:t>4:Signal communication：Pin 4 component in position</a:t>
            </a:r>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a:p>
            <a:endParaRPr lang="en-US" altLang="zh-CN" dirty="0">
              <a:latin typeface="Arial" panose="020B0604020202020204" pitchFamily="34" charset="0"/>
              <a:cs typeface="Arial" panose="020B0604020202020204" pitchFamily="34" charset="0"/>
            </a:endParaRPr>
          </a:p>
        </p:txBody>
      </p:sp>
      <p:sp>
        <p:nvSpPr>
          <p:cNvPr id="7" name="灯片编号占位符 6"/>
          <p:cNvSpPr>
            <a:spLocks noGrp="1"/>
          </p:cNvSpPr>
          <p:nvPr>
            <p:ph type="sldNum" sz="quarter" idx="12"/>
          </p:nvPr>
        </p:nvSpPr>
        <p:spPr/>
        <p:txBody>
          <a:bodyPr/>
          <a:lstStyle/>
          <a:p>
            <a:fld id="{F6EA6826-B3B4-44F8-8A98-45D0829AD93F}" type="slidenum">
              <a:rPr lang="zh-CN" altLang="en-US" smtClean="0"/>
              <a:t>4</a:t>
            </a:fld>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srcRect/>
          <a:stretch>
            <a:fillRect/>
          </a:stretch>
        </p:blipFill>
        <p:spPr bwMode="auto">
          <a:xfrm>
            <a:off x="577850" y="772160"/>
            <a:ext cx="5703570" cy="4793615"/>
          </a:xfrm>
          <a:prstGeom prst="rect">
            <a:avLst/>
          </a:prstGeom>
          <a:noFill/>
          <a:ln w="9525">
            <a:noFill/>
            <a:miter lim="800000"/>
            <a:headEnd/>
            <a:tailEnd/>
          </a:ln>
        </p:spPr>
      </p:pic>
      <p:sp>
        <p:nvSpPr>
          <p:cNvPr id="5" name="灯片编号占位符 4"/>
          <p:cNvSpPr>
            <a:spLocks noGrp="1"/>
          </p:cNvSpPr>
          <p:nvPr>
            <p:ph type="sldNum" sz="quarter" idx="12"/>
          </p:nvPr>
        </p:nvSpPr>
        <p:spPr/>
        <p:txBody>
          <a:bodyPr/>
          <a:lstStyle/>
          <a:p>
            <a:fld id="{F6EA6826-B3B4-44F8-8A98-45D0829AD93F}" type="slidenum">
              <a:rPr lang="zh-CN" altLang="en-US" smtClean="0"/>
              <a:t>5</a:t>
            </a:fld>
            <a:endParaRPr lang="zh-CN" altLang="en-US"/>
          </a:p>
        </p:txBody>
      </p:sp>
      <p:sp>
        <p:nvSpPr>
          <p:cNvPr id="3" name="矩形 2"/>
          <p:cNvSpPr/>
          <p:nvPr/>
        </p:nvSpPr>
        <p:spPr>
          <a:xfrm>
            <a:off x="1279317" y="176084"/>
            <a:ext cx="4299585" cy="460375"/>
          </a:xfrm>
          <a:prstGeom prst="rect">
            <a:avLst/>
          </a:prstGeom>
        </p:spPr>
        <p:txBody>
          <a:bodyPr wrap="none">
            <a:spAutoFit/>
          </a:bodyPr>
          <a:lstStyle/>
          <a:p>
            <a:pPr algn="l"/>
            <a:r>
              <a:rPr lang="zh-CN" altLang="en-US" sz="2400" b="1" dirty="0">
                <a:latin typeface="Arial" panose="020B0604020202020204" pitchFamily="34" charset="0"/>
                <a:cs typeface="Arial" panose="020B0604020202020204" pitchFamily="34" charset="0"/>
                <a:sym typeface="+mn-ea"/>
              </a:rPr>
              <a:t>Chapter </a:t>
            </a:r>
            <a:r>
              <a:rPr lang="en-US" altLang="zh-CN" sz="2400" b="1" dirty="0">
                <a:latin typeface="Arial" panose="020B0604020202020204" pitchFamily="34" charset="0"/>
                <a:cs typeface="Arial" panose="020B0604020202020204" pitchFamily="34" charset="0"/>
                <a:sym typeface="+mn-ea"/>
              </a:rPr>
              <a:t>2</a:t>
            </a:r>
            <a:r>
              <a:rPr lang="zh-CN" altLang="en-US" sz="2400" b="1" dirty="0">
                <a:latin typeface="Arial" panose="020B0604020202020204" pitchFamily="34" charset="0"/>
                <a:cs typeface="Arial" panose="020B0604020202020204" pitchFamily="34" charset="0"/>
                <a:sym typeface="+mn-ea"/>
              </a:rPr>
              <a:t>：</a:t>
            </a:r>
            <a:r>
              <a:rPr lang="en-US" altLang="zh-CN" sz="2400" b="1" dirty="0">
                <a:latin typeface="Arial" panose="020B0604020202020204" pitchFamily="34" charset="0"/>
                <a:cs typeface="Arial" panose="020B0604020202020204" pitchFamily="34" charset="0"/>
                <a:sym typeface="+mn-ea"/>
              </a:rPr>
              <a:t>Spare Parts </a:t>
            </a:r>
            <a:r>
              <a:rPr lang="zh-CN" altLang="en-US" sz="2400" b="1" dirty="0">
                <a:latin typeface="Arial" panose="020B0604020202020204" pitchFamily="34" charset="0"/>
                <a:cs typeface="Arial" panose="020B0604020202020204" pitchFamily="34" charset="0"/>
                <a:sym typeface="+mn-ea"/>
              </a:rPr>
              <a:t> </a:t>
            </a:r>
            <a:r>
              <a:rPr lang="en-US" altLang="zh-CN" sz="2400" b="1" dirty="0">
                <a:latin typeface="Arial" panose="020B0604020202020204" pitchFamily="34" charset="0"/>
                <a:cs typeface="Arial" panose="020B0604020202020204" pitchFamily="34" charset="0"/>
                <a:sym typeface="+mn-ea"/>
              </a:rPr>
              <a:t>L</a:t>
            </a:r>
            <a:r>
              <a:rPr lang="zh-CN" altLang="en-US" sz="2400" b="1" dirty="0">
                <a:latin typeface="Arial" panose="020B0604020202020204" pitchFamily="34" charset="0"/>
                <a:cs typeface="Arial" panose="020B0604020202020204" pitchFamily="34" charset="0"/>
                <a:sym typeface="+mn-ea"/>
              </a:rPr>
              <a:t>ist</a:t>
            </a:r>
            <a:endParaRPr lang="en-US" altLang="zh-CN" sz="2400" b="1" dirty="0">
              <a:cs typeface="Arial" panose="020B0604020202020204" pitchFamily="34" charset="0"/>
            </a:endParaRPr>
          </a:p>
        </p:txBody>
      </p:sp>
      <p:graphicFrame>
        <p:nvGraphicFramePr>
          <p:cNvPr id="2" name="表格 1"/>
          <p:cNvGraphicFramePr/>
          <p:nvPr/>
        </p:nvGraphicFramePr>
        <p:xfrm>
          <a:off x="503555" y="5565775"/>
          <a:ext cx="5715000" cy="3017520"/>
        </p:xfrm>
        <a:graphic>
          <a:graphicData uri="http://schemas.openxmlformats.org/drawingml/2006/table">
            <a:tbl>
              <a:tblPr firstRow="1" bandRow="1">
                <a:tableStyleId>{5C22544A-7EE6-4342-B048-85BDC9FD1C3A}</a:tableStyleId>
              </a:tblPr>
              <a:tblGrid>
                <a:gridCol w="619125">
                  <a:extLst>
                    <a:ext uri="{9D8B030D-6E8A-4147-A177-3AD203B41FA5}">
                      <a16:colId xmlns:a16="http://schemas.microsoft.com/office/drawing/2014/main" val="20000"/>
                    </a:ext>
                  </a:extLst>
                </a:gridCol>
                <a:gridCol w="714375">
                  <a:extLst>
                    <a:ext uri="{9D8B030D-6E8A-4147-A177-3AD203B41FA5}">
                      <a16:colId xmlns:a16="http://schemas.microsoft.com/office/drawing/2014/main" val="20001"/>
                    </a:ext>
                  </a:extLst>
                </a:gridCol>
                <a:gridCol w="3972560">
                  <a:extLst>
                    <a:ext uri="{9D8B030D-6E8A-4147-A177-3AD203B41FA5}">
                      <a16:colId xmlns:a16="http://schemas.microsoft.com/office/drawing/2014/main" val="20002"/>
                    </a:ext>
                  </a:extLst>
                </a:gridCol>
                <a:gridCol w="408940">
                  <a:extLst>
                    <a:ext uri="{9D8B030D-6E8A-4147-A177-3AD203B41FA5}">
                      <a16:colId xmlns:a16="http://schemas.microsoft.com/office/drawing/2014/main" val="20003"/>
                    </a:ext>
                  </a:extLst>
                </a:gridCol>
              </a:tblGrid>
              <a:tr h="426720">
                <a:tc>
                  <a:txBody>
                    <a:bodyPr/>
                    <a:lstStyle/>
                    <a:p>
                      <a:pPr indent="0" algn="ctr">
                        <a:buNone/>
                      </a:pPr>
                      <a:r>
                        <a:rPr lang="en-US" sz="1100" b="1">
                          <a:solidFill>
                            <a:srgbClr val="000000"/>
                          </a:solidFill>
                          <a:latin typeface="Arial" panose="020B0604020202020204" pitchFamily="34" charset="0"/>
                        </a:rPr>
                        <a:t>Item No.</a:t>
                      </a:r>
                      <a:endParaRPr lang="en-US" altLang="en-US" sz="1100" b="1">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rgbClr val="000000"/>
                          </a:solidFill>
                          <a:latin typeface="Arial" panose="020B0604020202020204" pitchFamily="34" charset="0"/>
                        </a:rPr>
                        <a:t>Part No.</a:t>
                      </a:r>
                      <a:endParaRPr lang="en-US" altLang="en-US" sz="1100" b="1">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rgbClr val="000000"/>
                          </a:solidFill>
                          <a:latin typeface="Arial" panose="020B0604020202020204" pitchFamily="34" charset="0"/>
                        </a:rPr>
                        <a:t>Description</a:t>
                      </a:r>
                      <a:endParaRPr lang="en-US" altLang="en-US" sz="1100" b="1">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rgbClr val="000000"/>
                          </a:solidFill>
                          <a:latin typeface="Arial" panose="020B0604020202020204" pitchFamily="34" charset="0"/>
                        </a:rPr>
                        <a:t>Qty</a:t>
                      </a:r>
                      <a:endParaRPr lang="en-US" altLang="en-US" sz="1100" b="1">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7800">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001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New Feida floor</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7800">
                <a:tc>
                  <a:txBody>
                    <a:bodyPr/>
                    <a:lstStyle/>
                    <a:p>
                      <a:pPr indent="0" algn="ctr">
                        <a:buNone/>
                      </a:pPr>
                      <a:r>
                        <a:rPr lang="en-US" sz="1100" b="0">
                          <a:solidFill>
                            <a:srgbClr val="000000"/>
                          </a:solidFill>
                          <a:latin typeface="Arial" panose="020B0604020202020204" pitchFamily="34" charset="0"/>
                        </a:rPr>
                        <a:t>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002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New vertical plate</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7800">
                <a:tc>
                  <a:txBody>
                    <a:bodyPr/>
                    <a:lstStyle/>
                    <a:p>
                      <a:pPr indent="0" algn="ctr">
                        <a:buNone/>
                      </a:pPr>
                      <a:r>
                        <a:rPr lang="en-US" sz="1100" b="0">
                          <a:solidFill>
                            <a:srgbClr val="000000"/>
                          </a:solidFill>
                          <a:latin typeface="Arial" panose="020B0604020202020204" pitchFamily="34" charset="0"/>
                        </a:rPr>
                        <a:t>3</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003</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Material tray support column</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6</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7800">
                <a:tc>
                  <a:txBody>
                    <a:bodyPr/>
                    <a:lstStyle/>
                    <a:p>
                      <a:pPr indent="0" algn="ctr">
                        <a:buNone/>
                      </a:pPr>
                      <a:r>
                        <a:rPr lang="en-US" sz="1100" b="0">
                          <a:solidFill>
                            <a:srgbClr val="000000"/>
                          </a:solidFill>
                          <a:latin typeface="Arial" panose="020B0604020202020204" pitchFamily="34" charset="0"/>
                        </a:rPr>
                        <a:t>4</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004</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10*70 profile</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77800">
                <a:tc>
                  <a:txBody>
                    <a:bodyPr/>
                    <a:lstStyle/>
                    <a:p>
                      <a:pPr indent="0" algn="ctr">
                        <a:buNone/>
                      </a:pPr>
                      <a:r>
                        <a:rPr lang="en-US" sz="1100" b="0">
                          <a:solidFill>
                            <a:srgbClr val="000000"/>
                          </a:solidFill>
                          <a:latin typeface="Arial" panose="020B0604020202020204" pitchFamily="34" charset="0"/>
                        </a:rPr>
                        <a:t>5</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005</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10*70 profile -A</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77800">
                <a:tc>
                  <a:txBody>
                    <a:bodyPr/>
                    <a:lstStyle/>
                    <a:p>
                      <a:pPr indent="0" algn="ctr">
                        <a:buNone/>
                      </a:pPr>
                      <a:r>
                        <a:rPr lang="en-US" sz="1100" b="0">
                          <a:solidFill>
                            <a:srgbClr val="000000"/>
                          </a:solidFill>
                          <a:latin typeface="Arial" panose="020B0604020202020204" pitchFamily="34" charset="0"/>
                        </a:rPr>
                        <a:t>6</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006</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tube plug after loading fly up</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77800">
                <a:tc>
                  <a:txBody>
                    <a:bodyPr/>
                    <a:lstStyle/>
                    <a:p>
                      <a:pPr indent="0" algn="ctr">
                        <a:buNone/>
                      </a:pPr>
                      <a:r>
                        <a:rPr lang="en-US" sz="1100" b="0">
                          <a:solidFill>
                            <a:srgbClr val="000000"/>
                          </a:solidFill>
                          <a:latin typeface="Arial" panose="020B0604020202020204" pitchFamily="34" charset="0"/>
                        </a:rPr>
                        <a:t>7</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007</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ACTC6R tube mounted Feida rear vertical plate assembly</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77800">
                <a:tc>
                  <a:txBody>
                    <a:bodyPr/>
                    <a:lstStyle/>
                    <a:p>
                      <a:pPr indent="0" algn="ctr">
                        <a:buNone/>
                      </a:pPr>
                      <a:r>
                        <a:rPr lang="en-US" sz="1100" b="0">
                          <a:solidFill>
                            <a:srgbClr val="000000"/>
                          </a:solidFill>
                          <a:latin typeface="Arial" panose="020B0604020202020204" pitchFamily="34" charset="0"/>
                        </a:rPr>
                        <a:t>8</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008</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Motor driven spring assembly</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4</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77800">
                <a:tc>
                  <a:txBody>
                    <a:bodyPr/>
                    <a:lstStyle/>
                    <a:p>
                      <a:pPr indent="0" algn="ctr">
                        <a:buNone/>
                      </a:pPr>
                      <a:r>
                        <a:rPr lang="en-US" sz="1100" b="0">
                          <a:solidFill>
                            <a:srgbClr val="000000"/>
                          </a:solidFill>
                          <a:latin typeface="Arial" panose="020B0604020202020204" pitchFamily="34" charset="0"/>
                        </a:rPr>
                        <a:t>9</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009</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Mounting bracket for spring collecting tube</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259080">
                <a:tc>
                  <a:txBody>
                    <a:bodyPr/>
                    <a:lstStyle/>
                    <a:p>
                      <a:pPr indent="0" algn="ctr">
                        <a:buNone/>
                      </a:pPr>
                      <a:r>
                        <a:rPr lang="en-US" sz="1100" b="0">
                          <a:solidFill>
                            <a:srgbClr val="000000"/>
                          </a:solidFill>
                          <a:latin typeface="Arial" panose="020B0604020202020204" pitchFamily="34" charset="0"/>
                        </a:rPr>
                        <a:t>10</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010</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New spring support assembly</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4"/>
          <p:cNvSpPr>
            <a:spLocks noGrp="1"/>
          </p:cNvSpPr>
          <p:nvPr>
            <p:ph type="sldNum" sz="quarter" idx="12"/>
          </p:nvPr>
        </p:nvSpPr>
        <p:spPr/>
        <p:txBody>
          <a:bodyPr/>
          <a:lstStyle/>
          <a:p>
            <a:fld id="{F6EA6826-B3B4-44F8-8A98-45D0829AD93F}" type="slidenum">
              <a:rPr lang="zh-CN" altLang="en-US" smtClean="0"/>
              <a:t>6</a:t>
            </a:fld>
            <a:endParaRPr lang="zh-CN" altLang="en-US"/>
          </a:p>
        </p:txBody>
      </p:sp>
      <p:pic>
        <p:nvPicPr>
          <p:cNvPr id="8" name="图片 7"/>
          <p:cNvPicPr>
            <a:picLocks noChangeAspect="1"/>
          </p:cNvPicPr>
          <p:nvPr/>
        </p:nvPicPr>
        <p:blipFill>
          <a:blip r:embed="rId2"/>
          <a:stretch>
            <a:fillRect/>
          </a:stretch>
        </p:blipFill>
        <p:spPr>
          <a:xfrm>
            <a:off x="571500" y="776605"/>
            <a:ext cx="5714365" cy="7590790"/>
          </a:xfrm>
          <a:prstGeom prst="rect">
            <a:avLst/>
          </a:prstGeom>
        </p:spPr>
      </p:pic>
      <p:sp>
        <p:nvSpPr>
          <p:cNvPr id="3" name="矩形 2"/>
          <p:cNvSpPr/>
          <p:nvPr/>
        </p:nvSpPr>
        <p:spPr>
          <a:xfrm>
            <a:off x="1279317" y="176084"/>
            <a:ext cx="4299585" cy="460375"/>
          </a:xfrm>
          <a:prstGeom prst="rect">
            <a:avLst/>
          </a:prstGeom>
        </p:spPr>
        <p:txBody>
          <a:bodyPr wrap="none">
            <a:spAutoFit/>
          </a:bodyPr>
          <a:lstStyle/>
          <a:p>
            <a:pPr algn="l"/>
            <a:r>
              <a:rPr lang="zh-CN" altLang="en-US" sz="2400" b="1" dirty="0">
                <a:latin typeface="Arial" panose="020B0604020202020204" pitchFamily="34" charset="0"/>
                <a:cs typeface="Arial" panose="020B0604020202020204" pitchFamily="34" charset="0"/>
                <a:sym typeface="+mn-ea"/>
              </a:rPr>
              <a:t>Chapter </a:t>
            </a:r>
            <a:r>
              <a:rPr lang="en-US" altLang="zh-CN" sz="2400" b="1" dirty="0">
                <a:latin typeface="Arial" panose="020B0604020202020204" pitchFamily="34" charset="0"/>
                <a:cs typeface="Arial" panose="020B0604020202020204" pitchFamily="34" charset="0"/>
                <a:sym typeface="+mn-ea"/>
              </a:rPr>
              <a:t>2</a:t>
            </a:r>
            <a:r>
              <a:rPr lang="zh-CN" altLang="en-US" sz="2400" b="1" dirty="0">
                <a:latin typeface="Arial" panose="020B0604020202020204" pitchFamily="34" charset="0"/>
                <a:cs typeface="Arial" panose="020B0604020202020204" pitchFamily="34" charset="0"/>
                <a:sym typeface="+mn-ea"/>
              </a:rPr>
              <a:t>：</a:t>
            </a:r>
            <a:r>
              <a:rPr lang="en-US" altLang="zh-CN" sz="2400" b="1" dirty="0">
                <a:latin typeface="Arial" panose="020B0604020202020204" pitchFamily="34" charset="0"/>
                <a:cs typeface="Arial" panose="020B0604020202020204" pitchFamily="34" charset="0"/>
                <a:sym typeface="+mn-ea"/>
              </a:rPr>
              <a:t>Spare Parts </a:t>
            </a:r>
            <a:r>
              <a:rPr lang="zh-CN" altLang="en-US" sz="2400" b="1" dirty="0">
                <a:latin typeface="Arial" panose="020B0604020202020204" pitchFamily="34" charset="0"/>
                <a:cs typeface="Arial" panose="020B0604020202020204" pitchFamily="34" charset="0"/>
                <a:sym typeface="+mn-ea"/>
              </a:rPr>
              <a:t> </a:t>
            </a:r>
            <a:r>
              <a:rPr lang="en-US" altLang="zh-CN" sz="2400" b="1" dirty="0">
                <a:latin typeface="Arial" panose="020B0604020202020204" pitchFamily="34" charset="0"/>
                <a:cs typeface="Arial" panose="020B0604020202020204" pitchFamily="34" charset="0"/>
                <a:sym typeface="+mn-ea"/>
              </a:rPr>
              <a:t>L</a:t>
            </a:r>
            <a:r>
              <a:rPr lang="zh-CN" altLang="en-US" sz="2400" b="1" dirty="0">
                <a:latin typeface="Arial" panose="020B0604020202020204" pitchFamily="34" charset="0"/>
                <a:cs typeface="Arial" panose="020B0604020202020204" pitchFamily="34" charset="0"/>
                <a:sym typeface="+mn-ea"/>
              </a:rPr>
              <a:t>ist</a:t>
            </a:r>
            <a:endParaRPr lang="en-US" altLang="zh-CN" sz="2400" b="1" dirty="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srcRect/>
          <a:stretch>
            <a:fillRect/>
          </a:stretch>
        </p:blipFill>
        <p:spPr bwMode="auto">
          <a:xfrm>
            <a:off x="188640" y="1043609"/>
            <a:ext cx="6408711" cy="2525563"/>
          </a:xfrm>
          <a:prstGeom prst="rect">
            <a:avLst/>
          </a:prstGeom>
          <a:noFill/>
          <a:ln w="9525">
            <a:noFill/>
            <a:miter lim="800000"/>
            <a:headEnd/>
            <a:tailEnd/>
          </a:ln>
        </p:spPr>
      </p:pic>
      <p:graphicFrame>
        <p:nvGraphicFramePr>
          <p:cNvPr id="7" name="表格 6"/>
          <p:cNvGraphicFramePr>
            <a:graphicFrameLocks noGrp="1"/>
          </p:cNvGraphicFramePr>
          <p:nvPr/>
        </p:nvGraphicFramePr>
        <p:xfrm>
          <a:off x="332656" y="3779911"/>
          <a:ext cx="5976664" cy="4939273"/>
        </p:xfrm>
        <a:graphic>
          <a:graphicData uri="http://schemas.openxmlformats.org/drawingml/2006/table">
            <a:tbl>
              <a:tblPr/>
              <a:tblGrid>
                <a:gridCol w="876577">
                  <a:extLst>
                    <a:ext uri="{9D8B030D-6E8A-4147-A177-3AD203B41FA5}">
                      <a16:colId xmlns:a16="http://schemas.microsoft.com/office/drawing/2014/main" val="20000"/>
                    </a:ext>
                  </a:extLst>
                </a:gridCol>
                <a:gridCol w="2370743">
                  <a:extLst>
                    <a:ext uri="{9D8B030D-6E8A-4147-A177-3AD203B41FA5}">
                      <a16:colId xmlns:a16="http://schemas.microsoft.com/office/drawing/2014/main" val="20001"/>
                    </a:ext>
                  </a:extLst>
                </a:gridCol>
                <a:gridCol w="1354711">
                  <a:extLst>
                    <a:ext uri="{9D8B030D-6E8A-4147-A177-3AD203B41FA5}">
                      <a16:colId xmlns:a16="http://schemas.microsoft.com/office/drawing/2014/main" val="20002"/>
                    </a:ext>
                  </a:extLst>
                </a:gridCol>
                <a:gridCol w="1374633">
                  <a:extLst>
                    <a:ext uri="{9D8B030D-6E8A-4147-A177-3AD203B41FA5}">
                      <a16:colId xmlns:a16="http://schemas.microsoft.com/office/drawing/2014/main" val="20003"/>
                    </a:ext>
                  </a:extLst>
                </a:gridCol>
              </a:tblGrid>
              <a:tr h="271089">
                <a:tc>
                  <a:txBody>
                    <a:bodyPr/>
                    <a:lstStyle/>
                    <a:p>
                      <a:pPr algn="ctr" fontAlgn="b"/>
                      <a:r>
                        <a:rPr lang="en-US" altLang="zh-CN" sz="1400" b="1" i="0" u="none" strike="noStrike" dirty="0">
                          <a:cs typeface="+mn-lt"/>
                        </a:rPr>
                        <a:t>Item No.</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a:cs typeface="+mn-lt"/>
                          <a:sym typeface="+mn-ea"/>
                        </a:rPr>
                        <a:t>Desription</a:t>
                      </a:r>
                      <a:endParaRPr lang="en-US" altLang="zh-CN" sz="1400" b="1" i="0" u="none" strike="noStrike" dirty="0">
                        <a:cs typeface="+mn-lt"/>
                        <a:sym typeface="+mn-e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dirty="0">
                          <a:cs typeface="+mn-lt"/>
                          <a:sym typeface="+mn-ea"/>
                        </a:rPr>
                        <a:t>Part No.</a:t>
                      </a:r>
                      <a:endParaRPr lang="en-US" altLang="zh-CN" sz="1400" b="1" i="0" u="none" strike="noStrike" dirty="0">
                        <a:cs typeface="+mn-lt"/>
                        <a:sym typeface="+mn-e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1" i="0" u="none" strike="noStrike">
                          <a:cs typeface="+mn-lt"/>
                        </a:rPr>
                        <a:t>Qty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71089">
                <a:tc>
                  <a:txBody>
                    <a:bodyPr/>
                    <a:lstStyle/>
                    <a:p>
                      <a:pPr algn="ctr" fontAlgn="b"/>
                      <a:r>
                        <a:rPr lang="en-US" altLang="zh-CN" sz="1400" b="0" i="0" u="none" strike="noStrike" dirty="0">
                          <a:cs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cs typeface="+mn-lt"/>
                        </a:rPr>
                        <a:t>Feeder </a:t>
                      </a:r>
                      <a:r>
                        <a:rPr lang="zh-CN" altLang="en-US" sz="1400" b="0" i="0" u="none" strike="noStrike" dirty="0">
                          <a:cs typeface="+mn-lt"/>
                        </a:rPr>
                        <a:t>bottom plate</a:t>
                      </a:r>
                      <a:r>
                        <a:rPr lang="en-US" altLang="zh-CN" sz="1400" b="0" i="0" u="none" strike="noStrike" dirty="0">
                          <a:cs typeface="+mn-lt"/>
                        </a:rPr>
                        <a:t>-now</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cs typeface="+mn-lt"/>
                        </a:rPr>
                        <a:t>001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cs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71089">
                <a:tc>
                  <a:txBody>
                    <a:bodyPr/>
                    <a:lstStyle/>
                    <a:p>
                      <a:pPr algn="ctr" fontAlgn="b"/>
                      <a:r>
                        <a:rPr lang="en-US" altLang="zh-CN" sz="1400" b="0" i="0" u="none" strike="noStrike">
                          <a:cs typeface="+mn-lt"/>
                        </a:rPr>
                        <a:t>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dirty="0">
                          <a:cs typeface="+mn-lt"/>
                        </a:rPr>
                        <a:t>Support Prop of feed plate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cs typeface="+mn-lt"/>
                        </a:rPr>
                        <a:t>003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cs typeface="+mn-lt"/>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71145">
                <a:tc>
                  <a:txBody>
                    <a:bodyPr/>
                    <a:lstStyle/>
                    <a:p>
                      <a:pPr algn="ctr" fontAlgn="b"/>
                      <a:r>
                        <a:rPr lang="en-US" altLang="zh-CN" sz="1400" b="0" i="0" u="none" strike="noStrike">
                          <a:cs typeface="+mn-lt"/>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0" i="0" u="none" strike="noStrike" dirty="0">
                          <a:cs typeface="+mn-lt"/>
                        </a:rPr>
                        <a:t>Spring receiving tube mount bracket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cs typeface="+mn-lt"/>
                        </a:rPr>
                        <a:t>009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cs typeface="+mn-lt"/>
                        </a:rPr>
                        <a:t>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71145">
                <a:tc>
                  <a:txBody>
                    <a:bodyPr/>
                    <a:lstStyle/>
                    <a:p>
                      <a:pPr algn="ctr" fontAlgn="b"/>
                      <a:r>
                        <a:rPr lang="en-US" altLang="zh-CN" sz="1400" b="0" i="0" u="none" strike="noStrike">
                          <a:cs typeface="+mn-lt"/>
                        </a:rPr>
                        <a:t>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0" i="0" u="none" strike="noStrike" dirty="0">
                          <a:cs typeface="+mn-lt"/>
                        </a:rPr>
                        <a:t>Load spring bracket assembly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cs typeface="+mn-lt"/>
                        </a:rPr>
                        <a:t>010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cs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71089">
                <a:tc>
                  <a:txBody>
                    <a:bodyPr/>
                    <a:lstStyle/>
                    <a:p>
                      <a:pPr algn="ctr" fontAlgn="b"/>
                      <a:r>
                        <a:rPr lang="en-US" altLang="zh-CN" sz="1400" b="0" i="0" u="none" strike="noStrike">
                          <a:cs typeface="+mn-lt"/>
                        </a:rPr>
                        <a:t>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0" i="0" u="none" strike="noStrike" dirty="0">
                          <a:cs typeface="+mn-lt"/>
                        </a:rPr>
                        <a:t>Spring collecting tube </a:t>
                      </a:r>
                      <a:r>
                        <a:rPr lang="en-US" sz="1400" b="0" i="0" u="none" strike="noStrike" dirty="0">
                          <a:cs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cs typeface="+mn-lt"/>
                        </a:rPr>
                        <a:t>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cs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271089">
                <a:tc>
                  <a:txBody>
                    <a:bodyPr/>
                    <a:lstStyle/>
                    <a:p>
                      <a:pPr algn="ctr" fontAlgn="b"/>
                      <a:r>
                        <a:rPr lang="en-US" altLang="zh-CN" sz="1400" b="0" i="0" u="none" strike="noStrike">
                          <a:cs typeface="+mn-lt"/>
                        </a:rPr>
                        <a:t>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0" i="0" u="none" strike="noStrike" dirty="0">
                          <a:cs typeface="+mn-lt"/>
                        </a:rPr>
                        <a:t>Spring collecting tube </a:t>
                      </a:r>
                      <a:r>
                        <a:rPr lang="en-US" sz="1400" b="0" i="0" u="none" strike="noStrike" dirty="0">
                          <a:cs typeface="+mn-lt"/>
                        </a:rPr>
                        <a:t>B</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cs typeface="+mn-lt"/>
                        </a:rPr>
                        <a:t>012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cs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71089">
                <a:tc>
                  <a:txBody>
                    <a:bodyPr/>
                    <a:lstStyle/>
                    <a:p>
                      <a:pPr algn="ctr" fontAlgn="b"/>
                      <a:r>
                        <a:rPr lang="en-US" altLang="zh-CN" sz="1400" b="0" i="0" u="none" strike="noStrike">
                          <a:cs typeface="+mn-lt"/>
                        </a:rPr>
                        <a:t>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0" i="0" u="none" strike="noStrike">
                          <a:cs typeface="+mn-lt"/>
                        </a:rPr>
                        <a:t>Change the tube sensor assembly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cs typeface="+mn-lt"/>
                        </a:rPr>
                        <a:t>013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cs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271145">
                <a:tc>
                  <a:txBody>
                    <a:bodyPr/>
                    <a:lstStyle/>
                    <a:p>
                      <a:pPr algn="ctr" fontAlgn="b"/>
                      <a:r>
                        <a:rPr lang="en-US" altLang="zh-CN" sz="1400" b="0" i="0" u="none" strike="noStrike">
                          <a:cs typeface="+mn-lt"/>
                        </a:rPr>
                        <a:t>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0" i="0" u="none" strike="noStrike">
                          <a:cs typeface="+mn-lt"/>
                        </a:rPr>
                        <a:t>clamp base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cs typeface="+mn-lt"/>
                        </a:rPr>
                        <a:t>017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cs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271145">
                <a:tc>
                  <a:txBody>
                    <a:bodyPr/>
                    <a:lstStyle/>
                    <a:p>
                      <a:pPr algn="ctr" fontAlgn="b"/>
                      <a:r>
                        <a:rPr lang="en-US" altLang="zh-CN" sz="1400" b="0" i="0" u="none" strike="noStrike">
                          <a:cs typeface="+mn-lt"/>
                        </a:rPr>
                        <a:t>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0" i="0" u="none" strike="noStrike">
                          <a:cs typeface="+mn-lt"/>
                        </a:rPr>
                        <a:t>chain </a:t>
                      </a:r>
                      <a:r>
                        <a:rPr lang="zh-CN" altLang="en-US" sz="1400">
                          <a:cs typeface="+mn-lt"/>
                          <a:sym typeface="+mn-ea"/>
                        </a:rPr>
                        <a:t>assembly </a:t>
                      </a:r>
                      <a:r>
                        <a:rPr lang="en-US" sz="1400" b="0" i="0" u="none" strike="noStrike">
                          <a:cs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cs typeface="+mn-lt"/>
                        </a:rPr>
                        <a:t>018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cs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71089">
                <a:tc>
                  <a:txBody>
                    <a:bodyPr/>
                    <a:lstStyle/>
                    <a:p>
                      <a:pPr algn="ctr" fontAlgn="b"/>
                      <a:r>
                        <a:rPr lang="en-US" altLang="zh-CN" sz="1400" b="0" i="0" u="none" strike="noStrike">
                          <a:cs typeface="+mn-lt"/>
                        </a:rPr>
                        <a:t>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0" i="0" u="none" strike="noStrike">
                          <a:cs typeface="+mn-lt"/>
                        </a:rPr>
                        <a:t>control panel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cs typeface="+mn-lt"/>
                        </a:rPr>
                        <a:t>032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cs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271145">
                <a:tc>
                  <a:txBody>
                    <a:bodyPr/>
                    <a:lstStyle/>
                    <a:p>
                      <a:pPr algn="ctr" fontAlgn="b"/>
                      <a:r>
                        <a:rPr lang="en-US" altLang="zh-CN" sz="1400" b="0" i="0" u="none" strike="noStrike">
                          <a:cs typeface="+mn-lt"/>
                        </a:rPr>
                        <a:t>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0" i="0" u="none" strike="noStrike">
                          <a:cs typeface="+mn-lt"/>
                        </a:rPr>
                        <a:t>MPD006P6 </a:t>
                      </a:r>
                      <a:r>
                        <a:rPr lang="zh-CN" altLang="en-US" sz="1400" b="0" i="0" u="none" strike="noStrike">
                          <a:cs typeface="+mn-lt"/>
                        </a:rPr>
                        <a:t>Driver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cs typeface="+mn-lt"/>
                        </a:rPr>
                        <a:t>033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cs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271145">
                <a:tc>
                  <a:txBody>
                    <a:bodyPr/>
                    <a:lstStyle/>
                    <a:p>
                      <a:pPr algn="ctr" fontAlgn="b"/>
                      <a:r>
                        <a:rPr lang="en-US" altLang="zh-CN" sz="1400" b="0" i="0" u="none" strike="noStrike">
                          <a:cs typeface="+mn-lt"/>
                        </a:rPr>
                        <a:t>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0" i="0" u="none" strike="noStrike">
                          <a:cs typeface="+mn-lt"/>
                        </a:rPr>
                        <a:t>solenoid valve group</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cs typeface="+mn-lt"/>
                        </a:rPr>
                        <a:t>034</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cs typeface="+mn-lt"/>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271089">
                <a:tc>
                  <a:txBody>
                    <a:bodyPr/>
                    <a:lstStyle/>
                    <a:p>
                      <a:pPr algn="ctr" fontAlgn="b"/>
                      <a:r>
                        <a:rPr lang="en-US" altLang="zh-CN" sz="1400" b="0" i="0" u="none" strike="noStrike">
                          <a:cs typeface="+mn-lt"/>
                        </a:rPr>
                        <a:t>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0" i="0" u="none" strike="noStrike">
                          <a:cs typeface="+mn-lt"/>
                        </a:rPr>
                        <a:t>MCU terminal board</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cs typeface="+mn-lt"/>
                        </a:rPr>
                        <a:t>040</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cs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271145">
                <a:tc>
                  <a:txBody>
                    <a:bodyPr/>
                    <a:lstStyle/>
                    <a:p>
                      <a:pPr algn="ctr" fontAlgn="b"/>
                      <a:r>
                        <a:rPr lang="en-US" altLang="zh-CN" sz="1400" b="0" i="0" u="none" strike="noStrike">
                          <a:cs typeface="+mn-lt"/>
                        </a:rPr>
                        <a:t>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0" i="0" u="none" strike="noStrike">
                          <a:cs typeface="+mn-lt"/>
                        </a:rPr>
                        <a:t>Lanyards </a:t>
                      </a:r>
                      <a:r>
                        <a:rPr lang="zh-CN" altLang="en-US" sz="1400">
                          <a:cs typeface="+mn-lt"/>
                          <a:sym typeface="+mn-ea"/>
                        </a:rPr>
                        <a:t>base</a:t>
                      </a:r>
                      <a:endParaRPr lang="zh-CN" altLang="en-US" sz="1400" b="0" i="0" u="none" strike="noStrike">
                        <a:cs typeface="+mn-lt"/>
                        <a:sym typeface="+mn-ea"/>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cs typeface="+mn-lt"/>
                        </a:rPr>
                        <a:t>042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cs typeface="+mn-lt"/>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271145">
                <a:tc>
                  <a:txBody>
                    <a:bodyPr/>
                    <a:lstStyle/>
                    <a:p>
                      <a:pPr algn="ctr" fontAlgn="b"/>
                      <a:r>
                        <a:rPr lang="en-US" altLang="zh-CN" sz="1400" b="0" i="0" u="none" strike="noStrike">
                          <a:cs typeface="+mn-lt"/>
                        </a:rPr>
                        <a:t>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cs typeface="+mn-lt"/>
                        </a:rPr>
                        <a:t>80-50 </a:t>
                      </a:r>
                      <a:r>
                        <a:rPr lang="zh-CN" altLang="en-US" sz="1400" b="0" i="0" u="none" strike="noStrike">
                          <a:cs typeface="+mn-lt"/>
                        </a:rPr>
                        <a:t>pull</a:t>
                      </a:r>
                      <a:r>
                        <a:rPr lang="en-US" altLang="zh-CN" sz="1400" b="0" i="0" u="none" strike="noStrike">
                          <a:cs typeface="+mn-lt"/>
                        </a:rPr>
                        <a: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a:cs typeface="+mn-lt"/>
                        </a:rPr>
                        <a:t>043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cs typeface="+mn-lt"/>
                        </a:rPr>
                        <a:t>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271145">
                <a:tc>
                  <a:txBody>
                    <a:bodyPr/>
                    <a:lstStyle/>
                    <a:p>
                      <a:pPr algn="ctr" fontAlgn="b"/>
                      <a:r>
                        <a:rPr lang="en-US" altLang="zh-CN" sz="1400" b="0" i="0" u="none" strike="noStrike">
                          <a:cs typeface="+mn-lt"/>
                        </a:rPr>
                        <a:t>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zh-CN" altLang="en-US" sz="1400" b="0" i="0" u="none" strike="noStrike">
                          <a:cs typeface="+mn-lt"/>
                        </a:rPr>
                        <a:t>Fiber amplifier assembly </a:t>
                      </a:r>
                      <a:r>
                        <a:rPr lang="en-US" sz="1400" b="0" i="0" u="none" strike="noStrike">
                          <a:cs typeface="+mn-lt"/>
                        </a:rPr>
                        <a:t>A</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cs typeface="+mn-lt"/>
                        </a:rPr>
                        <a:t>053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altLang="zh-CN" sz="1400" b="0" i="0" u="none" strike="noStrike" dirty="0">
                          <a:cs typeface="+mn-lt"/>
                        </a:rPr>
                        <a:t>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bl>
          </a:graphicData>
        </a:graphic>
      </p:graphicFrame>
      <p:sp>
        <p:nvSpPr>
          <p:cNvPr id="6" name="灯片编号占位符 5"/>
          <p:cNvSpPr>
            <a:spLocks noGrp="1"/>
          </p:cNvSpPr>
          <p:nvPr>
            <p:ph type="sldNum" sz="quarter" idx="12"/>
          </p:nvPr>
        </p:nvSpPr>
        <p:spPr/>
        <p:txBody>
          <a:bodyPr/>
          <a:lstStyle/>
          <a:p>
            <a:fld id="{F6EA6826-B3B4-44F8-8A98-45D0829AD93F}" type="slidenum">
              <a:rPr lang="zh-CN" altLang="en-US" smtClean="0"/>
              <a:t>7</a:t>
            </a:fld>
            <a:endParaRPr lang="zh-CN" altLang="en-US"/>
          </a:p>
        </p:txBody>
      </p:sp>
      <p:sp>
        <p:nvSpPr>
          <p:cNvPr id="3" name="矩形 2"/>
          <p:cNvSpPr/>
          <p:nvPr/>
        </p:nvSpPr>
        <p:spPr>
          <a:xfrm>
            <a:off x="1279317" y="176084"/>
            <a:ext cx="4299585" cy="460375"/>
          </a:xfrm>
          <a:prstGeom prst="rect">
            <a:avLst/>
          </a:prstGeom>
        </p:spPr>
        <p:txBody>
          <a:bodyPr wrap="none">
            <a:spAutoFit/>
          </a:bodyPr>
          <a:lstStyle/>
          <a:p>
            <a:pPr algn="l"/>
            <a:r>
              <a:rPr lang="zh-CN" altLang="en-US" sz="2400" b="1" dirty="0">
                <a:latin typeface="Arial" panose="020B0604020202020204" pitchFamily="34" charset="0"/>
                <a:cs typeface="Arial" panose="020B0604020202020204" pitchFamily="34" charset="0"/>
                <a:sym typeface="+mn-ea"/>
              </a:rPr>
              <a:t>Chapter </a:t>
            </a:r>
            <a:r>
              <a:rPr lang="en-US" altLang="zh-CN" sz="2400" b="1" dirty="0">
                <a:latin typeface="Arial" panose="020B0604020202020204" pitchFamily="34" charset="0"/>
                <a:cs typeface="Arial" panose="020B0604020202020204" pitchFamily="34" charset="0"/>
                <a:sym typeface="+mn-ea"/>
              </a:rPr>
              <a:t>2</a:t>
            </a:r>
            <a:r>
              <a:rPr lang="zh-CN" altLang="en-US" sz="2400" b="1" dirty="0">
                <a:latin typeface="Arial" panose="020B0604020202020204" pitchFamily="34" charset="0"/>
                <a:cs typeface="Arial" panose="020B0604020202020204" pitchFamily="34" charset="0"/>
                <a:sym typeface="+mn-ea"/>
              </a:rPr>
              <a:t>：</a:t>
            </a:r>
            <a:r>
              <a:rPr lang="en-US" altLang="zh-CN" sz="2400" b="1" dirty="0">
                <a:latin typeface="Arial" panose="020B0604020202020204" pitchFamily="34" charset="0"/>
                <a:cs typeface="Arial" panose="020B0604020202020204" pitchFamily="34" charset="0"/>
                <a:sym typeface="+mn-ea"/>
              </a:rPr>
              <a:t>Spare Parts </a:t>
            </a:r>
            <a:r>
              <a:rPr lang="zh-CN" altLang="en-US" sz="2400" b="1" dirty="0">
                <a:latin typeface="Arial" panose="020B0604020202020204" pitchFamily="34" charset="0"/>
                <a:cs typeface="Arial" panose="020B0604020202020204" pitchFamily="34" charset="0"/>
                <a:sym typeface="+mn-ea"/>
              </a:rPr>
              <a:t> </a:t>
            </a:r>
            <a:r>
              <a:rPr lang="en-US" altLang="zh-CN" sz="2400" b="1" dirty="0">
                <a:latin typeface="Arial" panose="020B0604020202020204" pitchFamily="34" charset="0"/>
                <a:cs typeface="Arial" panose="020B0604020202020204" pitchFamily="34" charset="0"/>
                <a:sym typeface="+mn-ea"/>
              </a:rPr>
              <a:t>L</a:t>
            </a:r>
            <a:r>
              <a:rPr lang="zh-CN" altLang="en-US" sz="2400" b="1" dirty="0">
                <a:latin typeface="Arial" panose="020B0604020202020204" pitchFamily="34" charset="0"/>
                <a:cs typeface="Arial" panose="020B0604020202020204" pitchFamily="34" charset="0"/>
                <a:sym typeface="+mn-ea"/>
              </a:rPr>
              <a:t>ist</a:t>
            </a:r>
            <a:endParaRPr lang="en-US" altLang="zh-CN" sz="2400" b="1" dirty="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2" cstate="print"/>
          <a:srcRect/>
          <a:stretch>
            <a:fillRect/>
          </a:stretch>
        </p:blipFill>
        <p:spPr bwMode="auto">
          <a:xfrm>
            <a:off x="1364615" y="556895"/>
            <a:ext cx="4128770" cy="3768090"/>
          </a:xfrm>
          <a:prstGeom prst="rect">
            <a:avLst/>
          </a:prstGeom>
          <a:noFill/>
          <a:ln w="9525">
            <a:noFill/>
            <a:miter lim="800000"/>
            <a:headEnd/>
            <a:tailEnd/>
          </a:ln>
        </p:spPr>
      </p:pic>
      <p:sp>
        <p:nvSpPr>
          <p:cNvPr id="6" name="灯片编号占位符 5"/>
          <p:cNvSpPr>
            <a:spLocks noGrp="1"/>
          </p:cNvSpPr>
          <p:nvPr>
            <p:ph type="sldNum" sz="quarter" idx="12"/>
          </p:nvPr>
        </p:nvSpPr>
        <p:spPr/>
        <p:txBody>
          <a:bodyPr/>
          <a:lstStyle/>
          <a:p>
            <a:fld id="{F6EA6826-B3B4-44F8-8A98-45D0829AD93F}" type="slidenum">
              <a:rPr lang="zh-CN" altLang="en-US" smtClean="0"/>
              <a:t>8</a:t>
            </a:fld>
            <a:endParaRPr lang="zh-CN" altLang="en-US"/>
          </a:p>
        </p:txBody>
      </p:sp>
      <p:graphicFrame>
        <p:nvGraphicFramePr>
          <p:cNvPr id="2" name="表格 1"/>
          <p:cNvGraphicFramePr/>
          <p:nvPr/>
        </p:nvGraphicFramePr>
        <p:xfrm>
          <a:off x="571500" y="4324985"/>
          <a:ext cx="5715000" cy="4572000"/>
        </p:xfrm>
        <a:graphic>
          <a:graphicData uri="http://schemas.openxmlformats.org/drawingml/2006/table">
            <a:tbl>
              <a:tblPr firstRow="1" bandRow="1">
                <a:tableStyleId>{5C22544A-7EE6-4342-B048-85BDC9FD1C3A}</a:tableStyleId>
              </a:tblPr>
              <a:tblGrid>
                <a:gridCol w="619125">
                  <a:extLst>
                    <a:ext uri="{9D8B030D-6E8A-4147-A177-3AD203B41FA5}">
                      <a16:colId xmlns:a16="http://schemas.microsoft.com/office/drawing/2014/main" val="20000"/>
                    </a:ext>
                  </a:extLst>
                </a:gridCol>
                <a:gridCol w="714375">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190500">
                <a:tc>
                  <a:txBody>
                    <a:bodyPr/>
                    <a:lstStyle/>
                    <a:p>
                      <a:pPr indent="0" algn="ctr">
                        <a:buNone/>
                      </a:pPr>
                      <a:r>
                        <a:rPr lang="en-US" sz="1100" b="1">
                          <a:solidFill>
                            <a:srgbClr val="000000"/>
                          </a:solidFill>
                          <a:latin typeface="Arial" panose="020B0604020202020204" pitchFamily="34" charset="0"/>
                        </a:rPr>
                        <a:t>Item No.</a:t>
                      </a:r>
                      <a:endParaRPr lang="en-US" altLang="en-US" sz="1100" b="1">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rgbClr val="000000"/>
                          </a:solidFill>
                          <a:latin typeface="Arial" panose="020B0604020202020204" pitchFamily="34" charset="0"/>
                        </a:rPr>
                        <a:t>Part No.</a:t>
                      </a:r>
                      <a:endParaRPr lang="en-US" altLang="en-US" sz="1100" b="1">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rgbClr val="000000"/>
                          </a:solidFill>
                          <a:latin typeface="Arial" panose="020B0604020202020204" pitchFamily="34" charset="0"/>
                        </a:rPr>
                        <a:t>Description</a:t>
                      </a:r>
                      <a:endParaRPr lang="en-US" altLang="en-US" sz="1100" b="1">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rgbClr val="000000"/>
                          </a:solidFill>
                          <a:latin typeface="Arial" panose="020B0604020202020204" pitchFamily="34" charset="0"/>
                        </a:rPr>
                        <a:t>Qty</a:t>
                      </a:r>
                      <a:endParaRPr lang="en-US" altLang="en-US" sz="1100" b="1">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7800">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2001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Tube mounted fly up front vertical plate</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7800">
                <a:tc>
                  <a:txBody>
                    <a:bodyPr/>
                    <a:lstStyle/>
                    <a:p>
                      <a:pPr indent="0" algn="ctr">
                        <a:buNone/>
                      </a:pPr>
                      <a:r>
                        <a:rPr lang="en-US" sz="1100" b="0">
                          <a:solidFill>
                            <a:srgbClr val="000000"/>
                          </a:solidFill>
                          <a:latin typeface="Arial" panose="020B0604020202020204" pitchFamily="34" charset="0"/>
                        </a:rPr>
                        <a:t>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2002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Pre managed cylinder mounting plate</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7800">
                <a:tc>
                  <a:txBody>
                    <a:bodyPr/>
                    <a:lstStyle/>
                    <a:p>
                      <a:pPr indent="0" algn="ctr">
                        <a:buNone/>
                      </a:pPr>
                      <a:r>
                        <a:rPr lang="en-US" sz="1100" b="0">
                          <a:solidFill>
                            <a:srgbClr val="000000"/>
                          </a:solidFill>
                          <a:latin typeface="Arial" panose="020B0604020202020204" pitchFamily="34" charset="0"/>
                        </a:rPr>
                        <a:t>3</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2003</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MU12X10S_body</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7800">
                <a:tc>
                  <a:txBody>
                    <a:bodyPr/>
                    <a:lstStyle/>
                    <a:p>
                      <a:pPr indent="0" algn="ctr">
                        <a:buNone/>
                      </a:pPr>
                      <a:r>
                        <a:rPr lang="en-US" sz="1100" b="0">
                          <a:solidFill>
                            <a:srgbClr val="000000"/>
                          </a:solidFill>
                          <a:latin typeface="Arial" panose="020B0604020202020204" pitchFamily="34" charset="0"/>
                        </a:rPr>
                        <a:t>4</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2005</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Feida tube edge A</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77800">
                <a:tc>
                  <a:txBody>
                    <a:bodyPr/>
                    <a:lstStyle/>
                    <a:p>
                      <a:pPr indent="0" algn="ctr">
                        <a:buNone/>
                      </a:pPr>
                      <a:r>
                        <a:rPr lang="en-US" sz="1100" b="0">
                          <a:solidFill>
                            <a:srgbClr val="000000"/>
                          </a:solidFill>
                          <a:latin typeface="Arial" panose="020B0604020202020204" pitchFamily="34" charset="0"/>
                        </a:rPr>
                        <a:t>5</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2006</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Feida tube edge B</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77800">
                <a:tc>
                  <a:txBody>
                    <a:bodyPr/>
                    <a:lstStyle/>
                    <a:p>
                      <a:pPr indent="0" algn="ctr">
                        <a:buNone/>
                      </a:pPr>
                      <a:r>
                        <a:rPr lang="en-US" sz="1100" b="0">
                          <a:solidFill>
                            <a:srgbClr val="000000"/>
                          </a:solidFill>
                          <a:latin typeface="Arial" panose="020B0604020202020204" pitchFamily="34" charset="0"/>
                        </a:rPr>
                        <a:t>6</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2007</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EX-14A mounting base</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77800">
                <a:tc>
                  <a:txBody>
                    <a:bodyPr/>
                    <a:lstStyle/>
                    <a:p>
                      <a:pPr indent="0" algn="ctr">
                        <a:buNone/>
                      </a:pPr>
                      <a:r>
                        <a:rPr lang="en-US" sz="1100" b="0">
                          <a:solidFill>
                            <a:srgbClr val="000000"/>
                          </a:solidFill>
                          <a:latin typeface="Arial" panose="020B0604020202020204" pitchFamily="34" charset="0"/>
                        </a:rPr>
                        <a:t>7</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2008</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EX-14A sensor</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77800">
                <a:tc>
                  <a:txBody>
                    <a:bodyPr/>
                    <a:lstStyle/>
                    <a:p>
                      <a:pPr indent="0" algn="ctr">
                        <a:buNone/>
                      </a:pPr>
                      <a:r>
                        <a:rPr lang="en-US" sz="1100" b="0">
                          <a:solidFill>
                            <a:srgbClr val="000000"/>
                          </a:solidFill>
                          <a:latin typeface="Arial" panose="020B0604020202020204" pitchFamily="34" charset="0"/>
                        </a:rPr>
                        <a:t>8</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2009</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Inductor locking plate</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77800">
                <a:tc>
                  <a:txBody>
                    <a:bodyPr/>
                    <a:lstStyle/>
                    <a:p>
                      <a:pPr indent="0" algn="ctr">
                        <a:buNone/>
                      </a:pPr>
                      <a:r>
                        <a:rPr lang="en-US" sz="1100" b="0">
                          <a:solidFill>
                            <a:srgbClr val="000000"/>
                          </a:solidFill>
                          <a:latin typeface="Arial" panose="020B0604020202020204" pitchFamily="34" charset="0"/>
                        </a:rPr>
                        <a:t>9</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2010</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Adjusting special board</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77800">
                <a:tc>
                  <a:txBody>
                    <a:bodyPr/>
                    <a:lstStyle/>
                    <a:p>
                      <a:pPr indent="0" algn="ctr">
                        <a:buNone/>
                      </a:pPr>
                      <a:r>
                        <a:rPr lang="en-US" sz="1100" b="0">
                          <a:solidFill>
                            <a:srgbClr val="000000"/>
                          </a:solidFill>
                          <a:latin typeface="Arial" panose="020B0604020202020204" pitchFamily="34" charset="0"/>
                        </a:rPr>
                        <a:t>10</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2011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Rear lower cylinder mounting base</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77800">
                <a:tc>
                  <a:txBody>
                    <a:bodyPr/>
                    <a:lstStyle/>
                    <a:p>
                      <a:pPr indent="0" algn="ctr">
                        <a:buNone/>
                      </a:pPr>
                      <a:r>
                        <a:rPr lang="en-US" sz="1100" b="0">
                          <a:solidFill>
                            <a:srgbClr val="000000"/>
                          </a:solidFill>
                          <a:latin typeface="Arial" panose="020B0604020202020204" pitchFamily="34" charset="0"/>
                        </a:rPr>
                        <a:t>11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2012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MU20X10S_body</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77800">
                <a:tc>
                  <a:txBody>
                    <a:bodyPr/>
                    <a:lstStyle/>
                    <a:p>
                      <a:pPr indent="0" algn="ctr">
                        <a:buNone/>
                      </a:pPr>
                      <a:r>
                        <a:rPr lang="en-US" sz="1100" b="0">
                          <a:solidFill>
                            <a:srgbClr val="000000"/>
                          </a:solidFill>
                          <a:latin typeface="Arial" panose="020B0604020202020204" pitchFamily="34" charset="0"/>
                        </a:rPr>
                        <a:t>12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2014</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Lower managed support block</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77800">
                <a:tc>
                  <a:txBody>
                    <a:bodyPr/>
                    <a:lstStyle/>
                    <a:p>
                      <a:pPr indent="0" algn="ctr">
                        <a:buNone/>
                      </a:pPr>
                      <a:r>
                        <a:rPr lang="en-US" sz="1100" b="0">
                          <a:solidFill>
                            <a:srgbClr val="000000"/>
                          </a:solidFill>
                          <a:latin typeface="Arial" panose="020B0604020202020204" pitchFamily="34" charset="0"/>
                        </a:rPr>
                        <a:t>13</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2015</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Floating joint</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77800">
                <a:tc>
                  <a:txBody>
                    <a:bodyPr/>
                    <a:lstStyle/>
                    <a:p>
                      <a:pPr indent="0" algn="ctr">
                        <a:buNone/>
                      </a:pPr>
                      <a:r>
                        <a:rPr lang="en-US" sz="1100" b="0">
                          <a:solidFill>
                            <a:srgbClr val="000000"/>
                          </a:solidFill>
                          <a:latin typeface="Arial" panose="020B0604020202020204" pitchFamily="34" charset="0"/>
                        </a:rPr>
                        <a:t>14</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2016</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Lower managed support block</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77800">
                <a:tc>
                  <a:txBody>
                    <a:bodyPr/>
                    <a:lstStyle/>
                    <a:p>
                      <a:pPr indent="0" algn="ctr">
                        <a:buNone/>
                      </a:pPr>
                      <a:r>
                        <a:rPr lang="en-US" sz="1100" b="0">
                          <a:solidFill>
                            <a:srgbClr val="000000"/>
                          </a:solidFill>
                          <a:latin typeface="Arial" panose="020B0604020202020204" pitchFamily="34" charset="0"/>
                        </a:rPr>
                        <a:t>15</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2017</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ACT6R front baffle plate</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77800">
                <a:tc>
                  <a:txBody>
                    <a:bodyPr/>
                    <a:lstStyle/>
                    <a:p>
                      <a:pPr indent="0" algn="ctr">
                        <a:buNone/>
                      </a:pPr>
                      <a:r>
                        <a:rPr lang="en-US" sz="1100" b="0">
                          <a:solidFill>
                            <a:srgbClr val="000000"/>
                          </a:solidFill>
                          <a:latin typeface="Arial" panose="020B0604020202020204" pitchFamily="34" charset="0"/>
                        </a:rPr>
                        <a:t>16</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2018</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Front vertical plate reinforcing block</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4" name="矩形 3"/>
          <p:cNvSpPr/>
          <p:nvPr/>
        </p:nvSpPr>
        <p:spPr>
          <a:xfrm>
            <a:off x="1279317" y="176084"/>
            <a:ext cx="4299585" cy="460375"/>
          </a:xfrm>
          <a:prstGeom prst="rect">
            <a:avLst/>
          </a:prstGeom>
        </p:spPr>
        <p:txBody>
          <a:bodyPr wrap="none">
            <a:spAutoFit/>
          </a:bodyPr>
          <a:lstStyle/>
          <a:p>
            <a:pPr algn="l"/>
            <a:r>
              <a:rPr lang="zh-CN" altLang="en-US" sz="2400" b="1" dirty="0">
                <a:latin typeface="Arial" panose="020B0604020202020204" pitchFamily="34" charset="0"/>
                <a:cs typeface="Arial" panose="020B0604020202020204" pitchFamily="34" charset="0"/>
                <a:sym typeface="+mn-ea"/>
              </a:rPr>
              <a:t>Chapter </a:t>
            </a:r>
            <a:r>
              <a:rPr lang="en-US" altLang="zh-CN" sz="2400" b="1" dirty="0">
                <a:latin typeface="Arial" panose="020B0604020202020204" pitchFamily="34" charset="0"/>
                <a:cs typeface="Arial" panose="020B0604020202020204" pitchFamily="34" charset="0"/>
                <a:sym typeface="+mn-ea"/>
              </a:rPr>
              <a:t>2</a:t>
            </a:r>
            <a:r>
              <a:rPr lang="zh-CN" altLang="en-US" sz="2400" b="1" dirty="0">
                <a:latin typeface="Arial" panose="020B0604020202020204" pitchFamily="34" charset="0"/>
                <a:cs typeface="Arial" panose="020B0604020202020204" pitchFamily="34" charset="0"/>
                <a:sym typeface="+mn-ea"/>
              </a:rPr>
              <a:t>：</a:t>
            </a:r>
            <a:r>
              <a:rPr lang="en-US" altLang="zh-CN" sz="2400" b="1" dirty="0">
                <a:latin typeface="Arial" panose="020B0604020202020204" pitchFamily="34" charset="0"/>
                <a:cs typeface="Arial" panose="020B0604020202020204" pitchFamily="34" charset="0"/>
                <a:sym typeface="+mn-ea"/>
              </a:rPr>
              <a:t>Spare Parts </a:t>
            </a:r>
            <a:r>
              <a:rPr lang="zh-CN" altLang="en-US" sz="2400" b="1" dirty="0">
                <a:latin typeface="Arial" panose="020B0604020202020204" pitchFamily="34" charset="0"/>
                <a:cs typeface="Arial" panose="020B0604020202020204" pitchFamily="34" charset="0"/>
                <a:sym typeface="+mn-ea"/>
              </a:rPr>
              <a:t> </a:t>
            </a:r>
            <a:r>
              <a:rPr lang="en-US" altLang="zh-CN" sz="2400" b="1" dirty="0">
                <a:latin typeface="Arial" panose="020B0604020202020204" pitchFamily="34" charset="0"/>
                <a:cs typeface="Arial" panose="020B0604020202020204" pitchFamily="34" charset="0"/>
                <a:sym typeface="+mn-ea"/>
              </a:rPr>
              <a:t>L</a:t>
            </a:r>
            <a:r>
              <a:rPr lang="zh-CN" altLang="en-US" sz="2400" b="1" dirty="0">
                <a:latin typeface="Arial" panose="020B0604020202020204" pitchFamily="34" charset="0"/>
                <a:cs typeface="Arial" panose="020B0604020202020204" pitchFamily="34" charset="0"/>
                <a:sym typeface="+mn-ea"/>
              </a:rPr>
              <a:t>ist</a:t>
            </a:r>
            <a:endParaRPr lang="en-US" altLang="zh-CN" sz="2400" b="1" dirty="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475615" y="636270"/>
            <a:ext cx="4938395" cy="3613150"/>
          </a:xfrm>
          <a:prstGeom prst="rect">
            <a:avLst/>
          </a:prstGeom>
          <a:noFill/>
          <a:ln w="9525">
            <a:noFill/>
            <a:miter lim="800000"/>
            <a:headEnd/>
            <a:tailEnd/>
          </a:ln>
        </p:spPr>
      </p:pic>
      <p:sp>
        <p:nvSpPr>
          <p:cNvPr id="6" name="灯片编号占位符 5"/>
          <p:cNvSpPr>
            <a:spLocks noGrp="1"/>
          </p:cNvSpPr>
          <p:nvPr>
            <p:ph type="sldNum" sz="quarter" idx="12"/>
          </p:nvPr>
        </p:nvSpPr>
        <p:spPr/>
        <p:txBody>
          <a:bodyPr/>
          <a:lstStyle/>
          <a:p>
            <a:fld id="{F6EA6826-B3B4-44F8-8A98-45D0829AD93F}" type="slidenum">
              <a:rPr lang="zh-CN" altLang="en-US" smtClean="0"/>
              <a:t>9</a:t>
            </a:fld>
            <a:endParaRPr lang="zh-CN" altLang="en-US"/>
          </a:p>
        </p:txBody>
      </p:sp>
      <p:graphicFrame>
        <p:nvGraphicFramePr>
          <p:cNvPr id="2" name="表格 1"/>
          <p:cNvGraphicFramePr/>
          <p:nvPr/>
        </p:nvGraphicFramePr>
        <p:xfrm>
          <a:off x="475615" y="4249420"/>
          <a:ext cx="5715000" cy="4572000"/>
        </p:xfrm>
        <a:graphic>
          <a:graphicData uri="http://schemas.openxmlformats.org/drawingml/2006/table">
            <a:tbl>
              <a:tblPr firstRow="1" bandRow="1">
                <a:tableStyleId>{5C22544A-7EE6-4342-B048-85BDC9FD1C3A}</a:tableStyleId>
              </a:tblPr>
              <a:tblGrid>
                <a:gridCol w="619125">
                  <a:extLst>
                    <a:ext uri="{9D8B030D-6E8A-4147-A177-3AD203B41FA5}">
                      <a16:colId xmlns:a16="http://schemas.microsoft.com/office/drawing/2014/main" val="20000"/>
                    </a:ext>
                  </a:extLst>
                </a:gridCol>
                <a:gridCol w="714375">
                  <a:extLst>
                    <a:ext uri="{9D8B030D-6E8A-4147-A177-3AD203B41FA5}">
                      <a16:colId xmlns:a16="http://schemas.microsoft.com/office/drawing/2014/main" val="20001"/>
                    </a:ext>
                  </a:extLst>
                </a:gridCol>
                <a:gridCol w="3733800">
                  <a:extLst>
                    <a:ext uri="{9D8B030D-6E8A-4147-A177-3AD203B41FA5}">
                      <a16:colId xmlns:a16="http://schemas.microsoft.com/office/drawing/2014/main" val="20002"/>
                    </a:ext>
                  </a:extLst>
                </a:gridCol>
                <a:gridCol w="647700">
                  <a:extLst>
                    <a:ext uri="{9D8B030D-6E8A-4147-A177-3AD203B41FA5}">
                      <a16:colId xmlns:a16="http://schemas.microsoft.com/office/drawing/2014/main" val="20003"/>
                    </a:ext>
                  </a:extLst>
                </a:gridCol>
              </a:tblGrid>
              <a:tr h="190500">
                <a:tc>
                  <a:txBody>
                    <a:bodyPr/>
                    <a:lstStyle/>
                    <a:p>
                      <a:pPr indent="0" algn="ctr">
                        <a:buNone/>
                      </a:pPr>
                      <a:r>
                        <a:rPr lang="en-US" sz="1100" b="1">
                          <a:solidFill>
                            <a:srgbClr val="000000"/>
                          </a:solidFill>
                          <a:latin typeface="Arial" panose="020B0604020202020204" pitchFamily="34" charset="0"/>
                        </a:rPr>
                        <a:t>Item No.</a:t>
                      </a:r>
                      <a:endParaRPr lang="en-US" altLang="en-US" sz="1100" b="1">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rgbClr val="000000"/>
                          </a:solidFill>
                          <a:latin typeface="Arial" panose="020B0604020202020204" pitchFamily="34" charset="0"/>
                        </a:rPr>
                        <a:t>Part No.</a:t>
                      </a:r>
                      <a:endParaRPr lang="en-US" altLang="en-US" sz="1100" b="1">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rgbClr val="000000"/>
                          </a:solidFill>
                          <a:latin typeface="Arial" panose="020B0604020202020204" pitchFamily="34" charset="0"/>
                        </a:rPr>
                        <a:t>Description</a:t>
                      </a:r>
                      <a:endParaRPr lang="en-US" altLang="en-US" sz="1100" b="1">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1">
                          <a:solidFill>
                            <a:srgbClr val="000000"/>
                          </a:solidFill>
                          <a:latin typeface="Arial" panose="020B0604020202020204" pitchFamily="34" charset="0"/>
                        </a:rPr>
                        <a:t>Qty</a:t>
                      </a:r>
                      <a:endParaRPr lang="en-US" altLang="en-US" sz="1100" b="1">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7800">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3001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a:solidFill>
                            <a:srgbClr val="000000"/>
                          </a:solidFill>
                          <a:latin typeface="Arial" panose="020B0604020202020204" pitchFamily="34" charset="0"/>
                          <a:sym typeface="+mn-ea"/>
                        </a:rPr>
                        <a:t>Stacked Tube Feeder back</a:t>
                      </a:r>
                      <a:r>
                        <a:rPr lang="en-US" sz="1100" b="0">
                          <a:solidFill>
                            <a:srgbClr val="000000"/>
                          </a:solidFill>
                          <a:latin typeface="Arial" panose="020B0604020202020204" pitchFamily="34" charset="0"/>
                        </a:rPr>
                        <a:t> vertical plate</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7800">
                <a:tc>
                  <a:txBody>
                    <a:bodyPr/>
                    <a:lstStyle/>
                    <a:p>
                      <a:pPr indent="0" algn="ctr">
                        <a:buNone/>
                      </a:pPr>
                      <a:r>
                        <a:rPr lang="en-US" sz="1100" b="0">
                          <a:solidFill>
                            <a:srgbClr val="000000"/>
                          </a:solidFill>
                          <a:latin typeface="Arial" panose="020B0604020202020204" pitchFamily="34" charset="0"/>
                        </a:rPr>
                        <a:t>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3002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Feida tube edge C</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77800">
                <a:tc>
                  <a:txBody>
                    <a:bodyPr/>
                    <a:lstStyle/>
                    <a:p>
                      <a:pPr indent="0" algn="ctr">
                        <a:buNone/>
                      </a:pPr>
                      <a:r>
                        <a:rPr lang="en-US" sz="1100" b="0">
                          <a:solidFill>
                            <a:srgbClr val="000000"/>
                          </a:solidFill>
                          <a:latin typeface="Arial" panose="020B0604020202020204" pitchFamily="34" charset="0"/>
                        </a:rPr>
                        <a:t>3</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3003</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Feida tube edge D</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77800">
                <a:tc>
                  <a:txBody>
                    <a:bodyPr/>
                    <a:lstStyle/>
                    <a:p>
                      <a:pPr indent="0" algn="ctr">
                        <a:buNone/>
                      </a:pPr>
                      <a:r>
                        <a:rPr lang="en-US" sz="1100" b="0">
                          <a:solidFill>
                            <a:srgbClr val="000000"/>
                          </a:solidFill>
                          <a:latin typeface="Arial" panose="020B0604020202020204" pitchFamily="34" charset="0"/>
                        </a:rPr>
                        <a:t>4</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3004</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tube vertical plate fixed corner A</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177800">
                <a:tc>
                  <a:txBody>
                    <a:bodyPr/>
                    <a:lstStyle/>
                    <a:p>
                      <a:pPr indent="0" algn="ctr">
                        <a:buNone/>
                      </a:pPr>
                      <a:r>
                        <a:rPr lang="en-US" sz="1100" b="0">
                          <a:solidFill>
                            <a:srgbClr val="000000"/>
                          </a:solidFill>
                          <a:latin typeface="Arial" panose="020B0604020202020204" pitchFamily="34" charset="0"/>
                        </a:rPr>
                        <a:t>5</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3005</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Fixed angle of tube plate</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77800">
                <a:tc>
                  <a:txBody>
                    <a:bodyPr/>
                    <a:lstStyle/>
                    <a:p>
                      <a:pPr indent="0" algn="ctr">
                        <a:buNone/>
                      </a:pPr>
                      <a:r>
                        <a:rPr lang="en-US" sz="1100" b="0">
                          <a:solidFill>
                            <a:srgbClr val="000000"/>
                          </a:solidFill>
                          <a:latin typeface="Arial" panose="020B0604020202020204" pitchFamily="34" charset="0"/>
                        </a:rPr>
                        <a:t>6</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3006</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ACTC6R rear baffle plate</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77800">
                <a:tc>
                  <a:txBody>
                    <a:bodyPr/>
                    <a:lstStyle/>
                    <a:p>
                      <a:pPr indent="0" algn="ctr">
                        <a:buNone/>
                      </a:pPr>
                      <a:r>
                        <a:rPr lang="en-US" sz="1100" b="0">
                          <a:solidFill>
                            <a:srgbClr val="000000"/>
                          </a:solidFill>
                          <a:latin typeface="Arial" panose="020B0604020202020204" pitchFamily="34" charset="0"/>
                        </a:rPr>
                        <a:t>7</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2010</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Adjusting special board</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177800">
                <a:tc>
                  <a:txBody>
                    <a:bodyPr/>
                    <a:lstStyle/>
                    <a:p>
                      <a:pPr indent="0" algn="ctr">
                        <a:buNone/>
                      </a:pPr>
                      <a:r>
                        <a:rPr lang="en-US" sz="1100" b="0">
                          <a:solidFill>
                            <a:srgbClr val="000000"/>
                          </a:solidFill>
                          <a:latin typeface="Arial" panose="020B0604020202020204" pitchFamily="34" charset="0"/>
                        </a:rPr>
                        <a:t>8</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2003</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MU12X10S_body</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177800">
                <a:tc>
                  <a:txBody>
                    <a:bodyPr/>
                    <a:lstStyle/>
                    <a:p>
                      <a:pPr indent="0" algn="ctr">
                        <a:buNone/>
                      </a:pPr>
                      <a:r>
                        <a:rPr lang="en-US" sz="1100" b="0">
                          <a:solidFill>
                            <a:srgbClr val="000000"/>
                          </a:solidFill>
                          <a:latin typeface="Arial" panose="020B0604020202020204" pitchFamily="34" charset="0"/>
                        </a:rPr>
                        <a:t>9</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3010</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Managed cylinder mounting plate</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177800">
                <a:tc>
                  <a:txBody>
                    <a:bodyPr/>
                    <a:lstStyle/>
                    <a:p>
                      <a:pPr indent="0" algn="ctr">
                        <a:buNone/>
                      </a:pPr>
                      <a:r>
                        <a:rPr lang="en-US" sz="1100" b="0">
                          <a:solidFill>
                            <a:srgbClr val="000000"/>
                          </a:solidFill>
                          <a:latin typeface="Arial" panose="020B0604020202020204" pitchFamily="34" charset="0"/>
                        </a:rPr>
                        <a:t>10</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2011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Rear lower cylinder mounting base</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177800">
                <a:tc>
                  <a:txBody>
                    <a:bodyPr/>
                    <a:lstStyle/>
                    <a:p>
                      <a:pPr indent="0" algn="ctr">
                        <a:buNone/>
                      </a:pPr>
                      <a:r>
                        <a:rPr lang="en-US" sz="1100" b="0">
                          <a:solidFill>
                            <a:srgbClr val="000000"/>
                          </a:solidFill>
                          <a:latin typeface="Arial" panose="020B0604020202020204" pitchFamily="34" charset="0"/>
                        </a:rPr>
                        <a:t>11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2012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MU20X10S_body</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177800">
                <a:tc>
                  <a:txBody>
                    <a:bodyPr/>
                    <a:lstStyle/>
                    <a:p>
                      <a:pPr indent="0" algn="ctr">
                        <a:buNone/>
                      </a:pPr>
                      <a:r>
                        <a:rPr lang="en-US" sz="1100" b="0">
                          <a:solidFill>
                            <a:srgbClr val="000000"/>
                          </a:solidFill>
                          <a:latin typeface="Arial" panose="020B0604020202020204" pitchFamily="34" charset="0"/>
                        </a:rPr>
                        <a:t>12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2014</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Lower managed support block</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177800">
                <a:tc>
                  <a:txBody>
                    <a:bodyPr/>
                    <a:lstStyle/>
                    <a:p>
                      <a:pPr indent="0" algn="ctr">
                        <a:buNone/>
                      </a:pPr>
                      <a:r>
                        <a:rPr lang="en-US" sz="1100" b="0">
                          <a:solidFill>
                            <a:srgbClr val="000000"/>
                          </a:solidFill>
                          <a:latin typeface="Arial" panose="020B0604020202020204" pitchFamily="34" charset="0"/>
                        </a:rPr>
                        <a:t>13</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2015</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Floating joint</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177800">
                <a:tc>
                  <a:txBody>
                    <a:bodyPr/>
                    <a:lstStyle/>
                    <a:p>
                      <a:pPr indent="0" algn="ctr">
                        <a:buNone/>
                      </a:pPr>
                      <a:r>
                        <a:rPr lang="en-US" sz="1100" b="0">
                          <a:solidFill>
                            <a:srgbClr val="000000"/>
                          </a:solidFill>
                          <a:latin typeface="Arial" panose="020B0604020202020204" pitchFamily="34" charset="0"/>
                        </a:rPr>
                        <a:t>14</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2016</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Lower managed strut</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177800">
                <a:tc>
                  <a:txBody>
                    <a:bodyPr/>
                    <a:lstStyle/>
                    <a:p>
                      <a:pPr indent="0" algn="ctr">
                        <a:buNone/>
                      </a:pPr>
                      <a:r>
                        <a:rPr lang="en-US" sz="1100" b="0">
                          <a:solidFill>
                            <a:srgbClr val="000000"/>
                          </a:solidFill>
                          <a:latin typeface="Arial" panose="020B0604020202020204" pitchFamily="34" charset="0"/>
                        </a:rPr>
                        <a:t>15</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3012</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DNA15- Dao Chuan</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177800">
                <a:tc>
                  <a:txBody>
                    <a:bodyPr/>
                    <a:lstStyle/>
                    <a:p>
                      <a:pPr indent="0" algn="ctr">
                        <a:buNone/>
                      </a:pPr>
                      <a:r>
                        <a:rPr lang="en-US" sz="1100" b="0">
                          <a:solidFill>
                            <a:srgbClr val="000000"/>
                          </a:solidFill>
                          <a:latin typeface="Arial" panose="020B0604020202020204" pitchFamily="34" charset="0"/>
                        </a:rPr>
                        <a:t>16</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3013</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buNone/>
                      </a:pPr>
                      <a:r>
                        <a:rPr lang="en-US" sz="1100" b="0">
                          <a:solidFill>
                            <a:srgbClr val="000000"/>
                          </a:solidFill>
                          <a:latin typeface="Arial" panose="020B0604020202020204" pitchFamily="34" charset="0"/>
                        </a:rPr>
                        <a:t>Single tube inductor installation version</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lstStyle/>
                    <a:p>
                      <a:pPr indent="0" algn="ctr">
                        <a:buNone/>
                      </a:pPr>
                      <a:r>
                        <a:rPr lang="en-US" sz="1100" b="0">
                          <a:solidFill>
                            <a:srgbClr val="000000"/>
                          </a:solidFill>
                          <a:latin typeface="Arial" panose="020B0604020202020204" pitchFamily="34" charset="0"/>
                        </a:rPr>
                        <a:t>1</a:t>
                      </a:r>
                      <a:endParaRPr lang="en-US" altLang="en-US" sz="1100" b="0">
                        <a:solidFill>
                          <a:srgbClr val="000000"/>
                        </a:solidFill>
                        <a:latin typeface="Arial" panose="020B0604020202020204" pitchFamily="34" charset="0"/>
                      </a:endParaRPr>
                    </a:p>
                  </a:txBody>
                  <a:tcPr anchor="ct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extLst>
                  <a:ext uri="{0D108BD9-81ED-4DB2-BD59-A6C34878D82A}">
                    <a16:rowId xmlns:a16="http://schemas.microsoft.com/office/drawing/2014/main" val="10016"/>
                  </a:ext>
                </a:extLst>
              </a:tr>
            </a:tbl>
          </a:graphicData>
        </a:graphic>
      </p:graphicFrame>
      <p:sp>
        <p:nvSpPr>
          <p:cNvPr id="4" name="矩形 3"/>
          <p:cNvSpPr/>
          <p:nvPr/>
        </p:nvSpPr>
        <p:spPr>
          <a:xfrm>
            <a:off x="1279317" y="176084"/>
            <a:ext cx="4299585" cy="460375"/>
          </a:xfrm>
          <a:prstGeom prst="rect">
            <a:avLst/>
          </a:prstGeom>
        </p:spPr>
        <p:txBody>
          <a:bodyPr wrap="none">
            <a:spAutoFit/>
          </a:bodyPr>
          <a:lstStyle/>
          <a:p>
            <a:pPr algn="l"/>
            <a:r>
              <a:rPr lang="zh-CN" altLang="en-US" sz="2400" b="1" dirty="0">
                <a:latin typeface="Arial" panose="020B0604020202020204" pitchFamily="34" charset="0"/>
                <a:cs typeface="Arial" panose="020B0604020202020204" pitchFamily="34" charset="0"/>
                <a:sym typeface="+mn-ea"/>
              </a:rPr>
              <a:t>Chapter </a:t>
            </a:r>
            <a:r>
              <a:rPr lang="en-US" altLang="zh-CN" sz="2400" b="1" dirty="0">
                <a:latin typeface="Arial" panose="020B0604020202020204" pitchFamily="34" charset="0"/>
                <a:cs typeface="Arial" panose="020B0604020202020204" pitchFamily="34" charset="0"/>
                <a:sym typeface="+mn-ea"/>
              </a:rPr>
              <a:t>2</a:t>
            </a:r>
            <a:r>
              <a:rPr lang="zh-CN" altLang="en-US" sz="2400" b="1" dirty="0">
                <a:latin typeface="Arial" panose="020B0604020202020204" pitchFamily="34" charset="0"/>
                <a:cs typeface="Arial" panose="020B0604020202020204" pitchFamily="34" charset="0"/>
                <a:sym typeface="+mn-ea"/>
              </a:rPr>
              <a:t>：</a:t>
            </a:r>
            <a:r>
              <a:rPr lang="en-US" altLang="zh-CN" sz="2400" b="1" dirty="0">
                <a:latin typeface="Arial" panose="020B0604020202020204" pitchFamily="34" charset="0"/>
                <a:cs typeface="Arial" panose="020B0604020202020204" pitchFamily="34" charset="0"/>
                <a:sym typeface="+mn-ea"/>
              </a:rPr>
              <a:t>Spare Parts </a:t>
            </a:r>
            <a:r>
              <a:rPr lang="zh-CN" altLang="en-US" sz="2400" b="1" dirty="0">
                <a:latin typeface="Arial" panose="020B0604020202020204" pitchFamily="34" charset="0"/>
                <a:cs typeface="Arial" panose="020B0604020202020204" pitchFamily="34" charset="0"/>
                <a:sym typeface="+mn-ea"/>
              </a:rPr>
              <a:t> </a:t>
            </a:r>
            <a:r>
              <a:rPr lang="en-US" altLang="zh-CN" sz="2400" b="1" dirty="0">
                <a:latin typeface="Arial" panose="020B0604020202020204" pitchFamily="34" charset="0"/>
                <a:cs typeface="Arial" panose="020B0604020202020204" pitchFamily="34" charset="0"/>
                <a:sym typeface="+mn-ea"/>
              </a:rPr>
              <a:t>L</a:t>
            </a:r>
            <a:r>
              <a:rPr lang="zh-CN" altLang="en-US" sz="2400" b="1" dirty="0">
                <a:latin typeface="Arial" panose="020B0604020202020204" pitchFamily="34" charset="0"/>
                <a:cs typeface="Arial" panose="020B0604020202020204" pitchFamily="34" charset="0"/>
                <a:sym typeface="+mn-ea"/>
              </a:rPr>
              <a:t>ist</a:t>
            </a:r>
            <a:endParaRPr lang="en-US" altLang="zh-CN" sz="2400" b="1" dirty="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3051</Words>
  <Application>Microsoft Office PowerPoint</Application>
  <PresentationFormat>全屏显示(4:3)</PresentationFormat>
  <Paragraphs>587</Paragraphs>
  <Slides>25</Slides>
  <Notes>0</Notes>
  <HiddenSlides>0</HiddenSlides>
  <MMClips>0</MMClips>
  <ScaleCrop>false</ScaleCrop>
  <HeadingPairs>
    <vt:vector size="8" baseType="variant">
      <vt:variant>
        <vt:lpstr>已用的字体</vt:lpstr>
      </vt:variant>
      <vt:variant>
        <vt:i4>2</vt:i4>
      </vt:variant>
      <vt:variant>
        <vt:lpstr>主题</vt:lpstr>
      </vt:variant>
      <vt:variant>
        <vt:i4>1</vt:i4>
      </vt:variant>
      <vt:variant>
        <vt:lpstr>嵌入 OLE 服务器</vt:lpstr>
      </vt:variant>
      <vt:variant>
        <vt:i4>1</vt:i4>
      </vt:variant>
      <vt:variant>
        <vt:lpstr>幻灯片标题</vt:lpstr>
      </vt:variant>
      <vt:variant>
        <vt:i4>25</vt:i4>
      </vt:variant>
    </vt:vector>
  </HeadingPairs>
  <TitlesOfParts>
    <vt:vector size="29" baseType="lpstr">
      <vt:lpstr>Arial</vt:lpstr>
      <vt:lpstr>Calibri</vt:lpstr>
      <vt:lpstr>Office 主题</vt:lpstr>
      <vt:lpstr>Acrobat Document</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albert albert</cp:lastModifiedBy>
  <cp:revision>169</cp:revision>
  <dcterms:created xsi:type="dcterms:W3CDTF">2018-08-30T15:25:00Z</dcterms:created>
  <dcterms:modified xsi:type="dcterms:W3CDTF">2021-11-04T08:22:04Z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2052-10.1.0.7520</vt:lpwstr>
  </property>
</Properties>
</file>